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256" r:id="rId2"/>
    <p:sldId id="545" r:id="rId3"/>
    <p:sldId id="257" r:id="rId4"/>
    <p:sldId id="540" r:id="rId5"/>
    <p:sldId id="258" r:id="rId6"/>
    <p:sldId id="543" r:id="rId7"/>
    <p:sldId id="259" r:id="rId8"/>
    <p:sldId id="547" r:id="rId9"/>
    <p:sldId id="546" r:id="rId10"/>
    <p:sldId id="548" r:id="rId11"/>
    <p:sldId id="549" r:id="rId12"/>
    <p:sldId id="541" r:id="rId13"/>
    <p:sldId id="260" r:id="rId14"/>
    <p:sldId id="550" r:id="rId15"/>
    <p:sldId id="551" r:id="rId16"/>
    <p:sldId id="552" r:id="rId17"/>
    <p:sldId id="553"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554" r:id="rId34"/>
    <p:sldId id="538" r:id="rId35"/>
    <p:sldId id="556" r:id="rId36"/>
    <p:sldId id="558" r:id="rId37"/>
    <p:sldId id="557" r:id="rId38"/>
    <p:sldId id="560" r:id="rId39"/>
    <p:sldId id="564" r:id="rId40"/>
    <p:sldId id="563" r:id="rId41"/>
    <p:sldId id="561" r:id="rId42"/>
    <p:sldId id="555" r:id="rId43"/>
    <p:sldId id="53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044"/>
    <p:restoredTop sz="82653"/>
  </p:normalViewPr>
  <p:slideViewPr>
    <p:cSldViewPr snapToGrid="0" snapToObjects="1">
      <p:cViewPr varScale="1">
        <p:scale>
          <a:sx n="105" d="100"/>
          <a:sy n="105" d="100"/>
        </p:scale>
        <p:origin x="84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F46480D-066E-47DA-A362-09F4BB41B8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A0EB593A-AFB2-48B0-97C2-42EF74621FE9}">
      <dgm:prSet/>
      <dgm:spPr/>
      <dgm:t>
        <a:bodyPr/>
        <a:lstStyle/>
        <a:p>
          <a:pPr>
            <a:lnSpc>
              <a:spcPct val="100000"/>
            </a:lnSpc>
          </a:pPr>
          <a:r>
            <a:rPr lang="en-US"/>
            <a:t>Total-variation fairness, or any other definition, are somewhat arbitrary notions of fairness.</a:t>
          </a:r>
        </a:p>
      </dgm:t>
    </dgm:pt>
    <dgm:pt modelId="{D003E0D5-A8EB-44EC-8E6D-2EABEAEEA04E}" type="parTrans" cxnId="{1C8250A2-3A52-4321-8AA3-3ED286F28E8C}">
      <dgm:prSet/>
      <dgm:spPr/>
      <dgm:t>
        <a:bodyPr/>
        <a:lstStyle/>
        <a:p>
          <a:endParaRPr lang="en-US"/>
        </a:p>
      </dgm:t>
    </dgm:pt>
    <dgm:pt modelId="{2865532E-292F-4830-A6DE-2AB70B082D38}" type="sibTrans" cxnId="{1C8250A2-3A52-4321-8AA3-3ED286F28E8C}">
      <dgm:prSet/>
      <dgm:spPr/>
      <dgm:t>
        <a:bodyPr/>
        <a:lstStyle/>
        <a:p>
          <a:endParaRPr lang="en-US"/>
        </a:p>
      </dgm:t>
    </dgm:pt>
    <dgm:pt modelId="{701718E5-5E8F-4E64-8840-2D8B2BD51A10}">
      <dgm:prSet/>
      <dgm:spPr/>
      <dgm:t>
        <a:bodyPr/>
        <a:lstStyle/>
        <a:p>
          <a:pPr>
            <a:lnSpc>
              <a:spcPct val="100000"/>
            </a:lnSpc>
          </a:pPr>
          <a:r>
            <a:rPr lang="en-US"/>
            <a:t>Can we instead </a:t>
          </a:r>
          <a:r>
            <a:rPr lang="en-US" i="1"/>
            <a:t>learn</a:t>
          </a:r>
          <a:r>
            <a:rPr lang="en-US"/>
            <a:t>, by asking humans, a set of preferences around fairness, diversity, or other vague concepts, and then learn an auction that satisfies these preferences?</a:t>
          </a:r>
        </a:p>
      </dgm:t>
    </dgm:pt>
    <dgm:pt modelId="{36C7289B-BD02-4F0A-8DCA-B305BD4C90C1}" type="parTrans" cxnId="{9E20ED54-AB9B-47B5-ABB7-D13AF5B1EA0F}">
      <dgm:prSet/>
      <dgm:spPr/>
      <dgm:t>
        <a:bodyPr/>
        <a:lstStyle/>
        <a:p>
          <a:endParaRPr lang="en-US"/>
        </a:p>
      </dgm:t>
    </dgm:pt>
    <dgm:pt modelId="{C2E22F66-0E25-422A-864E-11A5713D62CD}" type="sibTrans" cxnId="{9E20ED54-AB9B-47B5-ABB7-D13AF5B1EA0F}">
      <dgm:prSet/>
      <dgm:spPr/>
      <dgm:t>
        <a:bodyPr/>
        <a:lstStyle/>
        <a:p>
          <a:endParaRPr lang="en-US"/>
        </a:p>
      </dgm:t>
    </dgm:pt>
    <dgm:pt modelId="{EE167C93-CD7A-4860-ADF0-F98B73012616}" type="pres">
      <dgm:prSet presAssocID="{1F46480D-066E-47DA-A362-09F4BB41B847}" presName="root" presStyleCnt="0">
        <dgm:presLayoutVars>
          <dgm:dir/>
          <dgm:resizeHandles val="exact"/>
        </dgm:presLayoutVars>
      </dgm:prSet>
      <dgm:spPr/>
    </dgm:pt>
    <dgm:pt modelId="{D4BBCA76-C646-410F-B6B9-1D2F4209032A}" type="pres">
      <dgm:prSet presAssocID="{A0EB593A-AFB2-48B0-97C2-42EF74621FE9}" presName="compNode" presStyleCnt="0"/>
      <dgm:spPr/>
    </dgm:pt>
    <dgm:pt modelId="{4D9A7BCB-8B46-4B85-94F4-DC35035AC895}" type="pres">
      <dgm:prSet presAssocID="{A0EB593A-AFB2-48B0-97C2-42EF74621F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cales of Justice"/>
        </a:ext>
      </dgm:extLst>
    </dgm:pt>
    <dgm:pt modelId="{7BD9AA21-CDCF-4084-98EC-C9BD3D49125A}" type="pres">
      <dgm:prSet presAssocID="{A0EB593A-AFB2-48B0-97C2-42EF74621FE9}" presName="spaceRect" presStyleCnt="0"/>
      <dgm:spPr/>
    </dgm:pt>
    <dgm:pt modelId="{7FB746EB-C64B-404C-A992-55A5E24CA8D8}" type="pres">
      <dgm:prSet presAssocID="{A0EB593A-AFB2-48B0-97C2-42EF74621FE9}" presName="textRect" presStyleLbl="revTx" presStyleIdx="0" presStyleCnt="2">
        <dgm:presLayoutVars>
          <dgm:chMax val="1"/>
          <dgm:chPref val="1"/>
        </dgm:presLayoutVars>
      </dgm:prSet>
      <dgm:spPr/>
    </dgm:pt>
    <dgm:pt modelId="{C4A79B06-9148-472F-8990-7C8E51F7A5D6}" type="pres">
      <dgm:prSet presAssocID="{2865532E-292F-4830-A6DE-2AB70B082D38}" presName="sibTrans" presStyleCnt="0"/>
      <dgm:spPr/>
    </dgm:pt>
    <dgm:pt modelId="{855DAFA6-51E8-48B9-A018-4784B605BEFA}" type="pres">
      <dgm:prSet presAssocID="{701718E5-5E8F-4E64-8840-2D8B2BD51A10}" presName="compNode" presStyleCnt="0"/>
      <dgm:spPr/>
    </dgm:pt>
    <dgm:pt modelId="{E3A29F11-ADDA-4DFC-8C8A-9EBCB6247F2C}" type="pres">
      <dgm:prSet presAssocID="{701718E5-5E8F-4E64-8840-2D8B2BD51A1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with Idea"/>
        </a:ext>
      </dgm:extLst>
    </dgm:pt>
    <dgm:pt modelId="{8F2B4BC7-C46C-4128-A1AF-5647D9484A11}" type="pres">
      <dgm:prSet presAssocID="{701718E5-5E8F-4E64-8840-2D8B2BD51A10}" presName="spaceRect" presStyleCnt="0"/>
      <dgm:spPr/>
    </dgm:pt>
    <dgm:pt modelId="{5719AA76-C909-466D-97AA-839A7E3FE0A0}" type="pres">
      <dgm:prSet presAssocID="{701718E5-5E8F-4E64-8840-2D8B2BD51A10}" presName="textRect" presStyleLbl="revTx" presStyleIdx="1" presStyleCnt="2">
        <dgm:presLayoutVars>
          <dgm:chMax val="1"/>
          <dgm:chPref val="1"/>
        </dgm:presLayoutVars>
      </dgm:prSet>
      <dgm:spPr/>
    </dgm:pt>
  </dgm:ptLst>
  <dgm:cxnLst>
    <dgm:cxn modelId="{9E20ED54-AB9B-47B5-ABB7-D13AF5B1EA0F}" srcId="{1F46480D-066E-47DA-A362-09F4BB41B847}" destId="{701718E5-5E8F-4E64-8840-2D8B2BD51A10}" srcOrd="1" destOrd="0" parTransId="{36C7289B-BD02-4F0A-8DCA-B305BD4C90C1}" sibTransId="{C2E22F66-0E25-422A-864E-11A5713D62CD}"/>
    <dgm:cxn modelId="{1C8250A2-3A52-4321-8AA3-3ED286F28E8C}" srcId="{1F46480D-066E-47DA-A362-09F4BB41B847}" destId="{A0EB593A-AFB2-48B0-97C2-42EF74621FE9}" srcOrd="0" destOrd="0" parTransId="{D003E0D5-A8EB-44EC-8E6D-2EABEAEEA04E}" sibTransId="{2865532E-292F-4830-A6DE-2AB70B082D38}"/>
    <dgm:cxn modelId="{BA7B26AC-29CD-476F-A6D3-336B7CBEEE6A}" type="presOf" srcId="{1F46480D-066E-47DA-A362-09F4BB41B847}" destId="{EE167C93-CD7A-4860-ADF0-F98B73012616}" srcOrd="0" destOrd="0" presId="urn:microsoft.com/office/officeart/2018/2/layout/IconLabelList"/>
    <dgm:cxn modelId="{F1CFA7E9-93D7-4BC2-B05D-8AEA282A37C5}" type="presOf" srcId="{A0EB593A-AFB2-48B0-97C2-42EF74621FE9}" destId="{7FB746EB-C64B-404C-A992-55A5E24CA8D8}" srcOrd="0" destOrd="0" presId="urn:microsoft.com/office/officeart/2018/2/layout/IconLabelList"/>
    <dgm:cxn modelId="{E44083EE-BBD2-41BF-BA6C-C7C08CFAB7B0}" type="presOf" srcId="{701718E5-5E8F-4E64-8840-2D8B2BD51A10}" destId="{5719AA76-C909-466D-97AA-839A7E3FE0A0}" srcOrd="0" destOrd="0" presId="urn:microsoft.com/office/officeart/2018/2/layout/IconLabelList"/>
    <dgm:cxn modelId="{3E7F901F-0CED-4B05-AF2E-B2A316C67A88}" type="presParOf" srcId="{EE167C93-CD7A-4860-ADF0-F98B73012616}" destId="{D4BBCA76-C646-410F-B6B9-1D2F4209032A}" srcOrd="0" destOrd="0" presId="urn:microsoft.com/office/officeart/2018/2/layout/IconLabelList"/>
    <dgm:cxn modelId="{0B97BA18-8258-4449-B79F-657974056D46}" type="presParOf" srcId="{D4BBCA76-C646-410F-B6B9-1D2F4209032A}" destId="{4D9A7BCB-8B46-4B85-94F4-DC35035AC895}" srcOrd="0" destOrd="0" presId="urn:microsoft.com/office/officeart/2018/2/layout/IconLabelList"/>
    <dgm:cxn modelId="{19CBFE2C-DDB9-4FA9-A930-51C33A21D57A}" type="presParOf" srcId="{D4BBCA76-C646-410F-B6B9-1D2F4209032A}" destId="{7BD9AA21-CDCF-4084-98EC-C9BD3D49125A}" srcOrd="1" destOrd="0" presId="urn:microsoft.com/office/officeart/2018/2/layout/IconLabelList"/>
    <dgm:cxn modelId="{7321E26A-5B47-49DA-92F4-4877F79865A7}" type="presParOf" srcId="{D4BBCA76-C646-410F-B6B9-1D2F4209032A}" destId="{7FB746EB-C64B-404C-A992-55A5E24CA8D8}" srcOrd="2" destOrd="0" presId="urn:microsoft.com/office/officeart/2018/2/layout/IconLabelList"/>
    <dgm:cxn modelId="{D398FC2C-2F7E-4772-8386-C46D8633D010}" type="presParOf" srcId="{EE167C93-CD7A-4860-ADF0-F98B73012616}" destId="{C4A79B06-9148-472F-8990-7C8E51F7A5D6}" srcOrd="1" destOrd="0" presId="urn:microsoft.com/office/officeart/2018/2/layout/IconLabelList"/>
    <dgm:cxn modelId="{75C26259-E290-48DB-A523-28DAD125E47B}" type="presParOf" srcId="{EE167C93-CD7A-4860-ADF0-F98B73012616}" destId="{855DAFA6-51E8-48B9-A018-4784B605BEFA}" srcOrd="2" destOrd="0" presId="urn:microsoft.com/office/officeart/2018/2/layout/IconLabelList"/>
    <dgm:cxn modelId="{6D1F2EF6-9D99-41EF-9D7D-1F92421FDCBB}" type="presParOf" srcId="{855DAFA6-51E8-48B9-A018-4784B605BEFA}" destId="{E3A29F11-ADDA-4DFC-8C8A-9EBCB6247F2C}" srcOrd="0" destOrd="0" presId="urn:microsoft.com/office/officeart/2018/2/layout/IconLabelList"/>
    <dgm:cxn modelId="{E238336D-742E-4E28-BB78-59B6F52D9252}" type="presParOf" srcId="{855DAFA6-51E8-48B9-A018-4784B605BEFA}" destId="{8F2B4BC7-C46C-4128-A1AF-5647D9484A11}" srcOrd="1" destOrd="0" presId="urn:microsoft.com/office/officeart/2018/2/layout/IconLabelList"/>
    <dgm:cxn modelId="{B568DA06-793D-4BBA-8EE3-7C1B29B284DE}" type="presParOf" srcId="{855DAFA6-51E8-48B9-A018-4784B605BEFA}" destId="{5719AA76-C909-466D-97AA-839A7E3FE0A0}"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9A7BCB-8B46-4B85-94F4-DC35035AC895}">
      <dsp:nvSpPr>
        <dsp:cNvPr id="0" name=""/>
        <dsp:cNvSpPr/>
      </dsp:nvSpPr>
      <dsp:spPr>
        <a:xfrm>
          <a:off x="1747800" y="608594"/>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B746EB-C64B-404C-A992-55A5E24CA8D8}">
      <dsp:nvSpPr>
        <dsp:cNvPr id="0" name=""/>
        <dsp:cNvSpPr/>
      </dsp:nvSpPr>
      <dsp:spPr>
        <a:xfrm>
          <a:off x="559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Total-variation fairness, or any other definition, are somewhat arbitrary notions of fairness.</a:t>
          </a:r>
        </a:p>
      </dsp:txBody>
      <dsp:txXfrm>
        <a:off x="559800" y="3022743"/>
        <a:ext cx="4320000" cy="720000"/>
      </dsp:txXfrm>
    </dsp:sp>
    <dsp:sp modelId="{E3A29F11-ADDA-4DFC-8C8A-9EBCB6247F2C}">
      <dsp:nvSpPr>
        <dsp:cNvPr id="0" name=""/>
        <dsp:cNvSpPr/>
      </dsp:nvSpPr>
      <dsp:spPr>
        <a:xfrm>
          <a:off x="6823800" y="608594"/>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19AA76-C909-466D-97AA-839A7E3FE0A0}">
      <dsp:nvSpPr>
        <dsp:cNvPr id="0" name=""/>
        <dsp:cNvSpPr/>
      </dsp:nvSpPr>
      <dsp:spPr>
        <a:xfrm>
          <a:off x="5635800" y="302274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en-US" sz="1300" kern="1200"/>
            <a:t>Can we instead </a:t>
          </a:r>
          <a:r>
            <a:rPr lang="en-US" sz="1300" i="1" kern="1200"/>
            <a:t>learn</a:t>
          </a:r>
          <a:r>
            <a:rPr lang="en-US" sz="1300" kern="1200"/>
            <a:t>, by asking humans, a set of preferences around fairness, diversity, or other vague concepts, and then learn an auction that satisfies these preferences?</a:t>
          </a:r>
        </a:p>
      </dsp:txBody>
      <dsp:txXfrm>
        <a:off x="5635800" y="3022743"/>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434A50-BD25-2540-8D27-15E611914AB2}" type="datetimeFigureOut">
              <a:rPr lang="en-US" smtClean="0"/>
              <a:t>5/3/21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445B2F-2C6D-FB44-8342-A0D03D556187}" type="slidenum">
              <a:rPr lang="en-US" smtClean="0"/>
              <a:t>‹#›</a:t>
            </a:fld>
            <a:endParaRPr lang="en-US"/>
          </a:p>
        </p:txBody>
      </p:sp>
    </p:spTree>
    <p:extLst>
      <p:ext uri="{BB962C8B-B14F-4D97-AF65-F5344CB8AC3E}">
        <p14:creationId xmlns:p14="http://schemas.microsoft.com/office/powerpoint/2010/main" val="2838572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45B2F-2C6D-FB44-8342-A0D03D556187}" type="slidenum">
              <a:rPr lang="en-US" smtClean="0"/>
              <a:t>1</a:t>
            </a:fld>
            <a:endParaRPr lang="en-US"/>
          </a:p>
        </p:txBody>
      </p:sp>
    </p:spTree>
    <p:extLst>
      <p:ext uri="{BB962C8B-B14F-4D97-AF65-F5344CB8AC3E}">
        <p14:creationId xmlns:p14="http://schemas.microsoft.com/office/powerpoint/2010/main" val="10513468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 name="Shape 205"/>
          <p:cNvSpPr>
            <a:spLocks noGrp="1" noRot="1" noChangeAspect="1"/>
          </p:cNvSpPr>
          <p:nvPr>
            <p:ph type="sldImg"/>
          </p:nvPr>
        </p:nvSpPr>
        <p:spPr>
          <a:prstGeom prst="rect">
            <a:avLst/>
          </a:prstGeom>
        </p:spPr>
        <p:txBody>
          <a:bodyPr/>
          <a:lstStyle/>
          <a:p>
            <a:endParaRPr/>
          </a:p>
        </p:txBody>
      </p:sp>
      <p:sp>
        <p:nvSpPr>
          <p:cNvPr id="206" name="Shape 206"/>
          <p:cNvSpPr>
            <a:spLocks noGrp="1"/>
          </p:cNvSpPr>
          <p:nvPr>
            <p:ph type="body" sz="quarter" idx="1"/>
          </p:nvPr>
        </p:nvSpPr>
        <p:spPr>
          <a:prstGeom prst="rect">
            <a:avLst/>
          </a:prstGeom>
        </p:spPr>
        <p:txBody>
          <a:bodyPr/>
          <a:lstStyle/>
          <a:p>
            <a:r>
              <a:t>There are some known revenue-maximizing DSIC auctions for the case where there is only one bidder bidding on two items, with different distributions over valuations. These plots show that the neural network trained using this procedure is able to learn them, at least approximately.</a:t>
            </a:r>
          </a:p>
        </p:txBody>
      </p:sp>
    </p:spTree>
    <p:extLst>
      <p:ext uri="{BB962C8B-B14F-4D97-AF65-F5344CB8AC3E}">
        <p14:creationId xmlns:p14="http://schemas.microsoft.com/office/powerpoint/2010/main" val="3244855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Shape 213"/>
          <p:cNvSpPr>
            <a:spLocks noGrp="1" noRot="1" noChangeAspect="1"/>
          </p:cNvSpPr>
          <p:nvPr>
            <p:ph type="sldImg"/>
          </p:nvPr>
        </p:nvSpPr>
        <p:spPr>
          <a:prstGeom prst="rect">
            <a:avLst/>
          </a:prstGeom>
        </p:spPr>
        <p:txBody>
          <a:bodyPr/>
          <a:lstStyle/>
          <a:p>
            <a:endParaRPr/>
          </a:p>
        </p:txBody>
      </p:sp>
      <p:sp>
        <p:nvSpPr>
          <p:cNvPr id="214" name="Shape 214"/>
          <p:cNvSpPr>
            <a:spLocks noGrp="1"/>
          </p:cNvSpPr>
          <p:nvPr>
            <p:ph type="body" sz="quarter" idx="1"/>
          </p:nvPr>
        </p:nvSpPr>
        <p:spPr>
          <a:prstGeom prst="rect">
            <a:avLst/>
          </a:prstGeom>
        </p:spPr>
        <p:txBody>
          <a:bodyPr/>
          <a:lstStyle/>
          <a:p>
            <a:r>
              <a:t>They also do well against strong approximate baselines in cases where the optimal auction is not known.</a:t>
            </a:r>
          </a:p>
        </p:txBody>
      </p:sp>
    </p:spTree>
    <p:extLst>
      <p:ext uri="{BB962C8B-B14F-4D97-AF65-F5344CB8AC3E}">
        <p14:creationId xmlns:p14="http://schemas.microsoft.com/office/powerpoint/2010/main" val="971016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45B2F-2C6D-FB44-8342-A0D03D556187}" type="slidenum">
              <a:rPr lang="en-US" smtClean="0"/>
              <a:t>18</a:t>
            </a:fld>
            <a:endParaRPr lang="en-US"/>
          </a:p>
        </p:txBody>
      </p:sp>
    </p:spTree>
    <p:extLst>
      <p:ext uri="{BB962C8B-B14F-4D97-AF65-F5344CB8AC3E}">
        <p14:creationId xmlns:p14="http://schemas.microsoft.com/office/powerpoint/2010/main" val="3765532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Shape 179"/>
          <p:cNvSpPr>
            <a:spLocks noGrp="1" noRot="1" noChangeAspect="1"/>
          </p:cNvSpPr>
          <p:nvPr>
            <p:ph type="sldImg"/>
          </p:nvPr>
        </p:nvSpPr>
        <p:spPr>
          <a:prstGeom prst="rect">
            <a:avLst/>
          </a:prstGeom>
        </p:spPr>
        <p:txBody>
          <a:bodyPr/>
          <a:lstStyle/>
          <a:p>
            <a:endParaRPr/>
          </a:p>
        </p:txBody>
      </p:sp>
      <p:sp>
        <p:nvSpPr>
          <p:cNvPr id="180" name="Shape 180"/>
          <p:cNvSpPr>
            <a:spLocks noGrp="1"/>
          </p:cNvSpPr>
          <p:nvPr>
            <p:ph type="body" sz="quarter" idx="1"/>
          </p:nvPr>
        </p:nvSpPr>
        <p:spPr>
          <a:prstGeom prst="rect">
            <a:avLst/>
          </a:prstGeom>
        </p:spPr>
        <p:txBody>
          <a:bodyPr/>
          <a:lstStyle/>
          <a:p>
            <a:pPr defTabSz="914400">
              <a:defRPr sz="1100"/>
            </a:pPr>
            <a:r>
              <a:rPr dirty="0"/>
              <a:t>Besides online marketing being one of the most profitable places to do research, there has been quite a few reasons to delve into online ad auctions in particular. Recent studies have showcased examples of Google and Facebook ad auctions’ carrying out results that could be considered discriminatory or unfair in regards to their users. For instance, it’s been shown that, either intentionally or unintentionally, that when looking for job listings, women were shown lower-income Google Ad results in comparison to males searching. Furthermore, discrimination in regards to users with a search history insinuating their financial status, race, medical history, criminal history, etc. has been used to skew advertisements for employment opportunities, housing opportunities- things that should not offered differently for users of, say different races, genders, parent status, or other irrelevant characteristics. </a:t>
            </a:r>
          </a:p>
          <a:p>
            <a:pPr defTabSz="914400">
              <a:defRPr sz="1100"/>
            </a:pPr>
            <a:r>
              <a:rPr dirty="0"/>
              <a:t>So, with these examples in mind, we wanted to design a fair auction. We entertained quite a few </a:t>
            </a:r>
            <a:r>
              <a:rPr dirty="0" err="1"/>
              <a:t>defintions</a:t>
            </a:r>
            <a:r>
              <a:rPr dirty="0"/>
              <a:t> of fairness, because fairness as a concept is pretty vast. At first we considered implementing fair auctions in terms of the bidders- perhaps bidders can only win a select number of items, or perhaps we ensure that everyone who participates in an auction will win a certain number of allocations. But, in the end it seemed more ethical to implement fairness in regards to the users, who are being bid for. In a normal auction of items, this idea comes across as strange, but it made sense for our purposes.</a:t>
            </a:r>
          </a:p>
        </p:txBody>
      </p:sp>
    </p:spTree>
    <p:extLst>
      <p:ext uri="{BB962C8B-B14F-4D97-AF65-F5344CB8AC3E}">
        <p14:creationId xmlns:p14="http://schemas.microsoft.com/office/powerpoint/2010/main" val="7319573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Shape 185"/>
          <p:cNvSpPr>
            <a:spLocks noGrp="1" noRot="1" noChangeAspect="1"/>
          </p:cNvSpPr>
          <p:nvPr>
            <p:ph type="sldImg"/>
          </p:nvPr>
        </p:nvSpPr>
        <p:spPr>
          <a:prstGeom prst="rect">
            <a:avLst/>
          </a:prstGeom>
        </p:spPr>
        <p:txBody>
          <a:bodyPr/>
          <a:lstStyle/>
          <a:p>
            <a:endParaRPr/>
          </a:p>
        </p:txBody>
      </p:sp>
      <p:sp>
        <p:nvSpPr>
          <p:cNvPr id="186" name="Shape 186"/>
          <p:cNvSpPr>
            <a:spLocks noGrp="1"/>
          </p:cNvSpPr>
          <p:nvPr>
            <p:ph type="body" sz="quarter" idx="1"/>
          </p:nvPr>
        </p:nvSpPr>
        <p:spPr>
          <a:prstGeom prst="rect">
            <a:avLst/>
          </a:prstGeom>
        </p:spPr>
        <p:txBody>
          <a:bodyPr/>
          <a:lstStyle>
            <a:lvl1pPr defTabSz="914400">
              <a:defRPr sz="1100"/>
            </a:lvl1pPr>
          </a:lstStyle>
          <a:p>
            <a:r>
              <a:t>I’d imagine all of you are familiar with targeted advertising, or personalized ads- in which advertisements are funneled towards users that a platform considers as relevant. But, oftentimes the process of matching a user with an ad isn’t as simple as advertisers buying ad space, and picking who they want to see it. There’s simply too many advertisers and too many users. So, in order to navigate how ad space is allocated, online advertisements will often follow an auction mechanism. Back in the day, Google was the first to introduce this method into their search engine. Here, an advertiser will list search queries and users relevant to them, and a bid with how much they value their ad being shown. Google, who in this case is the auctioneer, will then determine which advertiser ‘wins’ the ad slot shown to a user. A decision based on the bid and the quality or relevance of an ad. These kinds of auctions occur perpetually in mere milliseconds and have since been adopted by just about every popular online platform in existence.</a:t>
            </a:r>
          </a:p>
        </p:txBody>
      </p:sp>
    </p:spTree>
    <p:extLst>
      <p:ext uri="{BB962C8B-B14F-4D97-AF65-F5344CB8AC3E}">
        <p14:creationId xmlns:p14="http://schemas.microsoft.com/office/powerpoint/2010/main" val="2720920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hape 191"/>
          <p:cNvSpPr>
            <a:spLocks noGrp="1" noRot="1" noChangeAspect="1"/>
          </p:cNvSpPr>
          <p:nvPr>
            <p:ph type="sldImg"/>
          </p:nvPr>
        </p:nvSpPr>
        <p:spPr>
          <a:prstGeom prst="rect">
            <a:avLst/>
          </a:prstGeom>
        </p:spPr>
        <p:txBody>
          <a:bodyPr/>
          <a:lstStyle/>
          <a:p>
            <a:endParaRPr/>
          </a:p>
        </p:txBody>
      </p:sp>
      <p:sp>
        <p:nvSpPr>
          <p:cNvPr id="192" name="Shape 192"/>
          <p:cNvSpPr>
            <a:spLocks noGrp="1"/>
          </p:cNvSpPr>
          <p:nvPr>
            <p:ph type="body" sz="quarter" idx="1"/>
          </p:nvPr>
        </p:nvSpPr>
        <p:spPr>
          <a:prstGeom prst="rect">
            <a:avLst/>
          </a:prstGeom>
        </p:spPr>
        <p:txBody>
          <a:bodyPr/>
          <a:lstStyle/>
          <a:p>
            <a:pPr defTabSz="914400">
              <a:defRPr sz="1100"/>
            </a:pPr>
            <a:r>
              <a:t>Fairness in an auction setting has been explored before, and we had a lot of definitions to go off of. But, the one we thought we could implement into a deep learning framework, such as regretnet, was this definition of Total Variation Fairness. Essentially, two users who ‘similar’ should be allocated advertisements ‘similarly’, or more specifically, the likelihood, or probabilities of seeing certain ads should be similar. So for instance, if we had some users, all of which looking for a job, the advertisement listings should only take relevant characteristics, such as the location of the user, and disregard everything else. These two should be shown a similar distribution of ads, whereas this dude should not. </a:t>
            </a:r>
          </a:p>
          <a:p>
            <a:pPr defTabSz="914400">
              <a:defRPr sz="1100"/>
            </a:pPr>
            <a:endParaRPr/>
          </a:p>
          <a:p>
            <a:pPr defTabSz="914400">
              <a:defRPr sz="1100"/>
            </a:pPr>
            <a:r>
              <a:t>clyde doesn’t believe they invented the definition XD</a:t>
            </a:r>
          </a:p>
          <a:p>
            <a:pPr defTabSz="914400">
              <a:defRPr sz="1100"/>
            </a:pPr>
            <a:endParaRPr/>
          </a:p>
          <a:p>
            <a:pPr defTabSz="914400">
              <a:defRPr sz="1100"/>
            </a:pPr>
            <a:r>
              <a:t>provide a technical definition</a:t>
            </a:r>
          </a:p>
        </p:txBody>
      </p:sp>
    </p:spTree>
    <p:extLst>
      <p:ext uri="{BB962C8B-B14F-4D97-AF65-F5344CB8AC3E}">
        <p14:creationId xmlns:p14="http://schemas.microsoft.com/office/powerpoint/2010/main" val="34187876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a:spLocks noGrp="1" noRot="1" noChangeAspect="1"/>
          </p:cNvSpPr>
          <p:nvPr>
            <p:ph type="sldImg"/>
          </p:nvPr>
        </p:nvSpPr>
        <p:spPr>
          <a:prstGeom prst="rect">
            <a:avLst/>
          </a:prstGeom>
        </p:spPr>
        <p:txBody>
          <a:bodyPr/>
          <a:lstStyle/>
          <a:p>
            <a:endParaRPr/>
          </a:p>
        </p:txBody>
      </p:sp>
      <p:sp>
        <p:nvSpPr>
          <p:cNvPr id="201" name="Shape 201"/>
          <p:cNvSpPr>
            <a:spLocks noGrp="1"/>
          </p:cNvSpPr>
          <p:nvPr>
            <p:ph type="body" sz="quarter" idx="1"/>
          </p:nvPr>
        </p:nvSpPr>
        <p:spPr>
          <a:prstGeom prst="rect">
            <a:avLst/>
          </a:prstGeom>
        </p:spPr>
        <p:txBody>
          <a:bodyPr/>
          <a:lstStyle/>
          <a:p>
            <a:pPr defTabSz="914400">
              <a:defRPr sz="1100" b="1">
                <a:latin typeface="Arial"/>
                <a:ea typeface="Arial"/>
                <a:cs typeface="Arial"/>
                <a:sym typeface="Arial"/>
              </a:defRPr>
            </a:pPr>
            <a:r>
              <a:t>old loss function</a:t>
            </a:r>
            <a:r>
              <a:rPr b="0"/>
              <a:t> seeks to maximize payment (minimize negative payment) and minimize regret</a:t>
            </a:r>
          </a:p>
          <a:p>
            <a:pPr defTabSz="914400">
              <a:defRPr sz="1100"/>
            </a:pPr>
            <a:r>
              <a:t>now we have an </a:t>
            </a:r>
            <a:r>
              <a:rPr b="1">
                <a:latin typeface="Arial"/>
                <a:ea typeface="Arial"/>
                <a:cs typeface="Arial"/>
                <a:sym typeface="Arial"/>
              </a:rPr>
              <a:t>extra constraint term</a:t>
            </a:r>
            <a:r>
              <a:t> that seeks to minimize unfairness</a:t>
            </a:r>
          </a:p>
          <a:p>
            <a:pPr defTabSz="914400">
              <a:defRPr sz="1100"/>
            </a:pPr>
            <a:endParaRPr/>
          </a:p>
          <a:p>
            <a:pPr defTabSz="914400">
              <a:defRPr sz="1100"/>
            </a:pPr>
            <a:r>
              <a:t>we define unfairness as a value for every </a:t>
            </a:r>
            <a:r>
              <a:rPr b="1">
                <a:latin typeface="Arial"/>
                <a:ea typeface="Arial"/>
                <a:cs typeface="Arial"/>
                <a:sym typeface="Arial"/>
              </a:rPr>
              <a:t>item </a:t>
            </a:r>
            <a:r>
              <a:t>in the auction - and the unfairness for a particular item is the sum of pairwise unfairness between all other items.</a:t>
            </a:r>
          </a:p>
          <a:p>
            <a:pPr defTabSz="914400">
              <a:defRPr sz="1100"/>
            </a:pPr>
            <a:r>
              <a:t>note that we modify the fairness inequality in the previous slide by subtracting D from both sides, then define loss as a metric of how much that inequality is violated</a:t>
            </a:r>
          </a:p>
        </p:txBody>
      </p:sp>
    </p:spTree>
    <p:extLst>
      <p:ext uri="{BB962C8B-B14F-4D97-AF65-F5344CB8AC3E}">
        <p14:creationId xmlns:p14="http://schemas.microsoft.com/office/powerpoint/2010/main" val="26233579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45B2F-2C6D-FB44-8342-A0D03D556187}" type="slidenum">
              <a:rPr lang="en-US" smtClean="0"/>
              <a:t>25</a:t>
            </a:fld>
            <a:endParaRPr lang="en-US"/>
          </a:p>
        </p:txBody>
      </p:sp>
    </p:spTree>
    <p:extLst>
      <p:ext uri="{BB962C8B-B14F-4D97-AF65-F5344CB8AC3E}">
        <p14:creationId xmlns:p14="http://schemas.microsoft.com/office/powerpoint/2010/main" val="2814938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get tight upper/lower bounds for big-M by solving convex relaxation of network.</a:t>
            </a:r>
          </a:p>
        </p:txBody>
      </p:sp>
      <p:sp>
        <p:nvSpPr>
          <p:cNvPr id="4" name="Slide Number Placeholder 3"/>
          <p:cNvSpPr>
            <a:spLocks noGrp="1"/>
          </p:cNvSpPr>
          <p:nvPr>
            <p:ph type="sldNum" sz="quarter" idx="5"/>
          </p:nvPr>
        </p:nvSpPr>
        <p:spPr/>
        <p:txBody>
          <a:bodyPr/>
          <a:lstStyle/>
          <a:p>
            <a:fld id="{A1445B2F-2C6D-FB44-8342-A0D03D556187}" type="slidenum">
              <a:rPr lang="en-US" smtClean="0"/>
              <a:t>28</a:t>
            </a:fld>
            <a:endParaRPr lang="en-US"/>
          </a:p>
        </p:txBody>
      </p:sp>
    </p:spTree>
    <p:extLst>
      <p:ext uri="{BB962C8B-B14F-4D97-AF65-F5344CB8AC3E}">
        <p14:creationId xmlns:p14="http://schemas.microsoft.com/office/powerpoint/2010/main" val="784992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BOTTOM FIGURE is from our NeurIPS-20 paper – points with at least 0.005 regret are shown.  In blue is a truthful bid, in red is the best strategic bid computed by our certifier.  (For a normal </a:t>
            </a:r>
            <a:r>
              <a:rPr lang="en-US" dirty="0" err="1"/>
              <a:t>RegretNet</a:t>
            </a:r>
            <a:r>
              <a:rPr lang="en-US" dirty="0"/>
              <a:t>, 2 items, 1 bidder.)</a:t>
            </a:r>
          </a:p>
        </p:txBody>
      </p:sp>
      <p:sp>
        <p:nvSpPr>
          <p:cNvPr id="4" name="Slide Number Placeholder 3"/>
          <p:cNvSpPr>
            <a:spLocks noGrp="1"/>
          </p:cNvSpPr>
          <p:nvPr>
            <p:ph type="sldNum" sz="quarter" idx="5"/>
          </p:nvPr>
        </p:nvSpPr>
        <p:spPr/>
        <p:txBody>
          <a:bodyPr/>
          <a:lstStyle/>
          <a:p>
            <a:fld id="{A1445B2F-2C6D-FB44-8342-A0D03D556187}" type="slidenum">
              <a:rPr lang="en-US" smtClean="0"/>
              <a:t>31</a:t>
            </a:fld>
            <a:endParaRPr lang="en-US"/>
          </a:p>
        </p:txBody>
      </p:sp>
    </p:spTree>
    <p:extLst>
      <p:ext uri="{BB962C8B-B14F-4D97-AF65-F5344CB8AC3E}">
        <p14:creationId xmlns:p14="http://schemas.microsoft.com/office/powerpoint/2010/main" val="106172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45B2F-2C6D-FB44-8342-A0D03D556187}" type="slidenum">
              <a:rPr lang="en-US" smtClean="0"/>
              <a:t>3</a:t>
            </a:fld>
            <a:endParaRPr lang="en-US"/>
          </a:p>
        </p:txBody>
      </p:sp>
    </p:spTree>
    <p:extLst>
      <p:ext uri="{BB962C8B-B14F-4D97-AF65-F5344CB8AC3E}">
        <p14:creationId xmlns:p14="http://schemas.microsoft.com/office/powerpoint/2010/main" val="3763853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45B2F-2C6D-FB44-8342-A0D03D556187}" type="slidenum">
              <a:rPr lang="en-US" smtClean="0"/>
              <a:t>32</a:t>
            </a:fld>
            <a:endParaRPr lang="en-US"/>
          </a:p>
        </p:txBody>
      </p:sp>
    </p:spTree>
    <p:extLst>
      <p:ext uri="{BB962C8B-B14F-4D97-AF65-F5344CB8AC3E}">
        <p14:creationId xmlns:p14="http://schemas.microsoft.com/office/powerpoint/2010/main" val="19413648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45B2F-2C6D-FB44-8342-A0D03D556187}" type="slidenum">
              <a:rPr lang="en-US" smtClean="0"/>
              <a:t>35</a:t>
            </a:fld>
            <a:endParaRPr lang="en-US"/>
          </a:p>
        </p:txBody>
      </p:sp>
    </p:spTree>
    <p:extLst>
      <p:ext uri="{BB962C8B-B14F-4D97-AF65-F5344CB8AC3E}">
        <p14:creationId xmlns:p14="http://schemas.microsoft.com/office/powerpoint/2010/main" val="11961730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Entropy regularization lets us use iterative algorithm AND makes the problem strongly convex.</a:t>
            </a:r>
          </a:p>
          <a:p>
            <a:endParaRPr lang="en-US" dirty="0"/>
          </a:p>
          <a:p>
            <a:r>
              <a:rPr lang="en-US" dirty="0"/>
              <a:t>Epsilon parameter controls strength of regularization – if it’s big, desired permutation matrix P becomes uniform; toward zero, this trends toward a permutation</a:t>
            </a:r>
          </a:p>
          <a:p>
            <a:r>
              <a:rPr lang="en-US" dirty="0"/>
              <a:t>--- hyperparameter tune to keep it as small las possible without killing off the gradient entirely</a:t>
            </a:r>
          </a:p>
        </p:txBody>
      </p:sp>
      <p:sp>
        <p:nvSpPr>
          <p:cNvPr id="4" name="Slide Number Placeholder 3"/>
          <p:cNvSpPr>
            <a:spLocks noGrp="1"/>
          </p:cNvSpPr>
          <p:nvPr>
            <p:ph type="sldNum" sz="quarter" idx="5"/>
          </p:nvPr>
        </p:nvSpPr>
        <p:spPr/>
        <p:txBody>
          <a:bodyPr/>
          <a:lstStyle/>
          <a:p>
            <a:fld id="{A1445B2F-2C6D-FB44-8342-A0D03D556187}" type="slidenum">
              <a:rPr lang="en-US" smtClean="0"/>
              <a:t>36</a:t>
            </a:fld>
            <a:endParaRPr lang="en-US"/>
          </a:p>
        </p:txBody>
      </p:sp>
    </p:spTree>
    <p:extLst>
      <p:ext uri="{BB962C8B-B14F-4D97-AF65-F5344CB8AC3E}">
        <p14:creationId xmlns:p14="http://schemas.microsoft.com/office/powerpoint/2010/main" val="28587022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some cases, ad-hoc changes could be made to the architecture to support other settings. For example, it is possible to support ``at-most-$k$'' demand by scaling the unit-demand outputs by a factor of $k$. In the single-agent case, it is possible to produce exactly-$k$ demand by removing the dummy item which allows for the possibility of allocating no item. However, in the multi-agent unit-demand setting (which requires taking the minimum of two </a:t>
            </a:r>
            <a:r>
              <a:rPr lang="en-US" dirty="0" err="1"/>
              <a:t>softmax</a:t>
            </a:r>
            <a:r>
              <a:rPr lang="en-US" dirty="0"/>
              <a:t> operations) </a:t>
            </a:r>
            <a:r>
              <a:rPr lang="en-US" dirty="0" err="1"/>
              <a:t>RegretNet</a:t>
            </a:r>
            <a:r>
              <a:rPr lang="en-US" dirty="0"/>
              <a:t> cannot represent exactly-$k$ demand. </a:t>
            </a:r>
          </a:p>
          <a:p>
            <a:endParaRPr lang="en-US" dirty="0"/>
          </a:p>
          <a:p>
            <a:r>
              <a:rPr lang="en-US" dirty="0"/>
              <a:t>By contrast, in multi-agent settings with exactly-$k$ demand, the </a:t>
            </a:r>
            <a:r>
              <a:rPr lang="en-US" dirty="0" err="1"/>
              <a:t>Sinkhorn</a:t>
            </a:r>
            <a:r>
              <a:rPr lang="en-US" dirty="0"/>
              <a:t>-based architecture can ensure feasible outputs by simply specifying the correct marginals. Our network architecture is also independent of the demand type since only the marginals change rather than the entire network output structure.</a:t>
            </a:r>
          </a:p>
        </p:txBody>
      </p:sp>
      <p:sp>
        <p:nvSpPr>
          <p:cNvPr id="4" name="Slide Number Placeholder 3"/>
          <p:cNvSpPr>
            <a:spLocks noGrp="1"/>
          </p:cNvSpPr>
          <p:nvPr>
            <p:ph type="sldNum" sz="quarter" idx="5"/>
          </p:nvPr>
        </p:nvSpPr>
        <p:spPr/>
        <p:txBody>
          <a:bodyPr/>
          <a:lstStyle/>
          <a:p>
            <a:fld id="{A1445B2F-2C6D-FB44-8342-A0D03D556187}" type="slidenum">
              <a:rPr lang="en-US" smtClean="0"/>
              <a:t>37</a:t>
            </a:fld>
            <a:endParaRPr lang="en-US"/>
          </a:p>
        </p:txBody>
      </p:sp>
    </p:spTree>
    <p:extLst>
      <p:ext uri="{BB962C8B-B14F-4D97-AF65-F5344CB8AC3E}">
        <p14:creationId xmlns:p14="http://schemas.microsoft.com/office/powerpoint/2010/main" val="1473840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45B2F-2C6D-FB44-8342-A0D03D556187}" type="slidenum">
              <a:rPr lang="en-US" smtClean="0"/>
              <a:t>40</a:t>
            </a:fld>
            <a:endParaRPr lang="en-US"/>
          </a:p>
        </p:txBody>
      </p:sp>
    </p:spTree>
    <p:extLst>
      <p:ext uri="{BB962C8B-B14F-4D97-AF65-F5344CB8AC3E}">
        <p14:creationId xmlns:p14="http://schemas.microsoft.com/office/powerpoint/2010/main" val="4299841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445B2F-2C6D-FB44-8342-A0D03D556187}" type="slidenum">
              <a:rPr lang="en-US" smtClean="0"/>
              <a:t>41</a:t>
            </a:fld>
            <a:endParaRPr lang="en-US"/>
          </a:p>
        </p:txBody>
      </p:sp>
    </p:spTree>
    <p:extLst>
      <p:ext uri="{BB962C8B-B14F-4D97-AF65-F5344CB8AC3E}">
        <p14:creationId xmlns:p14="http://schemas.microsoft.com/office/powerpoint/2010/main" val="3379755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C0B4423-9CB5-9840-9C4E-3B0C1F087D69}" type="slidenum">
              <a:rPr lang="en-US" smtClean="0"/>
              <a:t>43</a:t>
            </a:fld>
            <a:endParaRPr lang="en-US"/>
          </a:p>
        </p:txBody>
      </p:sp>
    </p:spTree>
    <p:extLst>
      <p:ext uri="{BB962C8B-B14F-4D97-AF65-F5344CB8AC3E}">
        <p14:creationId xmlns:p14="http://schemas.microsoft.com/office/powerpoint/2010/main" val="1402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p>
            <a:r>
              <a:t>Rational, with unbounded computational resources. They will always play perfectly and always find any weakness in your mechanism.</a:t>
            </a:r>
          </a:p>
          <a:p>
            <a:endParaRPr/>
          </a:p>
          <a:p>
            <a:r>
              <a:t>It can be hard to just figure out what the equilibrium would be, let alone optimize to find a good one.</a:t>
            </a:r>
          </a:p>
          <a:p>
            <a:endParaRPr/>
          </a:p>
        </p:txBody>
      </p:sp>
    </p:spTree>
    <p:extLst>
      <p:ext uri="{BB962C8B-B14F-4D97-AF65-F5344CB8AC3E}">
        <p14:creationId xmlns:p14="http://schemas.microsoft.com/office/powerpoint/2010/main" val="1895821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noRot="1" noChangeAspect="1"/>
          </p:cNvSpPr>
          <p:nvPr>
            <p:ph type="sldImg"/>
          </p:nvPr>
        </p:nvSpPr>
        <p:spPr>
          <a:prstGeom prst="rect">
            <a:avLst/>
          </a:prstGeom>
        </p:spPr>
        <p:txBody>
          <a:bodyPr/>
          <a:lstStyle/>
          <a:p>
            <a:endParaRPr/>
          </a:p>
        </p:txBody>
      </p:sp>
      <p:sp>
        <p:nvSpPr>
          <p:cNvPr id="153" name="Shape 153"/>
          <p:cNvSpPr>
            <a:spLocks noGrp="1"/>
          </p:cNvSpPr>
          <p:nvPr>
            <p:ph type="body" sz="quarter" idx="1"/>
          </p:nvPr>
        </p:nvSpPr>
        <p:spPr>
          <a:prstGeom prst="rect">
            <a:avLst/>
          </a:prstGeom>
        </p:spPr>
        <p:txBody>
          <a:bodyPr/>
          <a:lstStyle/>
          <a:p>
            <a:r>
              <a:t>First, individual rationality. You want to guarantee that nobody should ever come out of your auction with negative expected utility — in other words, never charge them more than what their winnings are worth. Otherwise, people would just choose to opt out of your mechanism.</a:t>
            </a:r>
          </a:p>
          <a:p>
            <a:endParaRPr/>
          </a:p>
          <a:p>
            <a:r>
              <a:t>Second: We want an auction that is dominant strategy incentive compatible aka strategyproof or truthful: nobody should have any incentive to lie, no matter what the other players do. In mathematical terms, we want this quantity regret, which is defined as the difference in utility between the truthful bid and the best strategic bid, to be 0.</a:t>
            </a:r>
          </a:p>
          <a:p>
            <a:endParaRPr/>
          </a:p>
          <a:p>
            <a:r>
              <a:t>Third: we want to charge people as much money as we can get away with subject to the first two constraints.</a:t>
            </a:r>
          </a:p>
        </p:txBody>
      </p:sp>
    </p:spTree>
    <p:extLst>
      <p:ext uri="{BB962C8B-B14F-4D97-AF65-F5344CB8AC3E}">
        <p14:creationId xmlns:p14="http://schemas.microsoft.com/office/powerpoint/2010/main" val="736816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Myerson’s auction has optimal revenue amongst DSIC mechanisms *AND* amongst the relaxed, larger class of BNIC mechanisms.</a:t>
            </a:r>
          </a:p>
          <a:p>
            <a:endParaRPr lang="en-US" dirty="0"/>
          </a:p>
          <a:p>
            <a:r>
              <a:rPr lang="en-US" dirty="0"/>
              <a:t>From Yao: </a:t>
            </a:r>
            <a:br>
              <a:rPr lang="en-US" dirty="0"/>
            </a:br>
            <a:r>
              <a:rPr lang="en-US" sz="1200" b="0" i="0" kern="1200" dirty="0">
                <a:solidFill>
                  <a:schemeClr val="tx1"/>
                </a:solidFill>
                <a:effectLst/>
                <a:latin typeface="+mn-lt"/>
                <a:ea typeface="+mn-ea"/>
                <a:cs typeface="+mn-cs"/>
              </a:rPr>
              <a:t>For instance, if </a:t>
            </a:r>
            <a:r>
              <a:rPr lang="en-US" sz="1200" b="0" i="1" kern="1200" dirty="0">
                <a:solidFill>
                  <a:schemeClr val="tx1"/>
                </a:solidFill>
                <a:effectLst/>
                <a:latin typeface="+mn-lt"/>
                <a:ea typeface="+mn-ea"/>
                <a:cs typeface="+mn-cs"/>
              </a:rPr>
              <a:t>k</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n</a:t>
            </a:r>
            <a:r>
              <a:rPr lang="en-US" sz="1200" b="0" i="0" kern="1200" dirty="0">
                <a:solidFill>
                  <a:schemeClr val="tx1"/>
                </a:solidFill>
                <a:effectLst/>
                <a:latin typeface="+mn-lt"/>
                <a:ea typeface="+mn-ea"/>
                <a:cs typeface="+mn-cs"/>
              </a:rPr>
              <a:t>=2 and </a:t>
            </a:r>
            <a:r>
              <a:rPr lang="en-US" sz="1200" b="0" i="1" kern="1200" dirty="0" err="1">
                <a:solidFill>
                  <a:schemeClr val="tx1"/>
                </a:solidFill>
                <a:effectLst/>
                <a:latin typeface="+mn-lt"/>
                <a:ea typeface="+mn-ea"/>
                <a:cs typeface="+mn-cs"/>
              </a:rPr>
              <a:t>Pr</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X</a:t>
            </a:r>
            <a:r>
              <a:rPr lang="en-US" sz="1200" b="0" i="0" kern="1200" baseline="-25000" dirty="0">
                <a:solidFill>
                  <a:schemeClr val="tx1"/>
                </a:solidFill>
                <a:effectLst/>
                <a:latin typeface="+mn-lt"/>
                <a:ea typeface="+mn-ea"/>
                <a:cs typeface="+mn-cs"/>
              </a:rPr>
              <a:t>{</a:t>
            </a:r>
            <a:r>
              <a:rPr lang="en-US" sz="1200" b="0" i="1" kern="1200" baseline="-250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 1} = </a:t>
            </a:r>
            <a:r>
              <a:rPr lang="en-US" sz="1200" b="0" i="1" kern="1200" dirty="0" err="1">
                <a:solidFill>
                  <a:schemeClr val="tx1"/>
                </a:solidFill>
                <a:effectLst/>
                <a:latin typeface="+mn-lt"/>
                <a:ea typeface="+mn-ea"/>
                <a:cs typeface="+mn-cs"/>
              </a:rPr>
              <a:t>Pr</a:t>
            </a:r>
            <a:r>
              <a:rPr lang="en-US" sz="1200" b="0" i="0" kern="1200" dirty="0">
                <a:solidFill>
                  <a:schemeClr val="tx1"/>
                </a:solidFill>
                <a:effectLst/>
                <a:latin typeface="+mn-lt"/>
                <a:ea typeface="+mn-ea"/>
                <a:cs typeface="+mn-cs"/>
              </a:rPr>
              <a:t>{</a:t>
            </a:r>
            <a:r>
              <a:rPr lang="en-US" sz="1200" b="0" i="1" kern="1200" dirty="0">
                <a:solidFill>
                  <a:schemeClr val="tx1"/>
                </a:solidFill>
                <a:effectLst/>
                <a:latin typeface="+mn-lt"/>
                <a:ea typeface="+mn-ea"/>
                <a:cs typeface="+mn-cs"/>
              </a:rPr>
              <a:t>X</a:t>
            </a:r>
            <a:r>
              <a:rPr lang="en-US" sz="1200" b="0" i="1" kern="1200" baseline="-250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=2 } = 1/2, then the maximum revenue in the Bayesian implementation exceeds that in the dominant-strategy by exactly 2%; the same gap exists for the continuous uniform distribution </a:t>
            </a:r>
            <a:r>
              <a:rPr lang="en-US" sz="1200" b="0" i="1" kern="1200" dirty="0">
                <a:solidFill>
                  <a:schemeClr val="tx1"/>
                </a:solidFill>
                <a:effectLst/>
                <a:latin typeface="+mn-lt"/>
                <a:ea typeface="+mn-ea"/>
                <a:cs typeface="+mn-cs"/>
              </a:rPr>
              <a:t>X</a:t>
            </a:r>
            <a:r>
              <a:rPr lang="en-US" sz="1200" b="0" i="1" kern="1200" baseline="-25000" dirty="0">
                <a:solidFill>
                  <a:schemeClr val="tx1"/>
                </a:solidFill>
                <a:effectLst/>
                <a:latin typeface="+mn-lt"/>
                <a:ea typeface="+mn-ea"/>
                <a:cs typeface="+mn-cs"/>
              </a:rPr>
              <a:t>F</a:t>
            </a:r>
            <a:r>
              <a:rPr lang="en-US" sz="1200" b="0" i="0" kern="1200" dirty="0">
                <a:solidFill>
                  <a:schemeClr val="tx1"/>
                </a:solidFill>
                <a:effectLst/>
                <a:latin typeface="+mn-lt"/>
                <a:ea typeface="+mn-ea"/>
                <a:cs typeface="+mn-cs"/>
              </a:rPr>
              <a:t> over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+1] ∪ [2</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 2</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+1] for all large </a:t>
            </a:r>
            <a:r>
              <a:rPr lang="en-US" sz="1200" b="0" i="1" kern="1200" dirty="0">
                <a:solidFill>
                  <a:schemeClr val="tx1"/>
                </a:solidFill>
                <a:effectLst/>
                <a:latin typeface="+mn-lt"/>
                <a:ea typeface="+mn-ea"/>
                <a:cs typeface="+mn-cs"/>
              </a:rPr>
              <a:t>a</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A1445B2F-2C6D-FB44-8342-A0D03D556187}" type="slidenum">
              <a:rPr lang="en-US" smtClean="0"/>
              <a:t>8</a:t>
            </a:fld>
            <a:endParaRPr lang="en-US"/>
          </a:p>
        </p:txBody>
      </p:sp>
    </p:spTree>
    <p:extLst>
      <p:ext uri="{BB962C8B-B14F-4D97-AF65-F5344CB8AC3E}">
        <p14:creationId xmlns:p14="http://schemas.microsoft.com/office/powerpoint/2010/main" val="22558200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Manelli</a:t>
            </a:r>
            <a:r>
              <a:rPr lang="en-US" dirty="0"/>
              <a:t>-Vincent:</a:t>
            </a:r>
          </a:p>
          <a:p>
            <a:pPr marL="171450" indent="-171450">
              <a:buFont typeface="Arial" panose="020B0604020202020204" pitchFamily="34" charset="0"/>
              <a:buChar char="•"/>
            </a:pPr>
            <a:r>
              <a:rPr lang="en-US" dirty="0"/>
              <a:t>1 bidder</a:t>
            </a:r>
          </a:p>
          <a:p>
            <a:pPr marL="171450" indent="-171450">
              <a:buFont typeface="Arial" panose="020B0604020202020204" pitchFamily="34" charset="0"/>
              <a:buChar char="•"/>
            </a:pPr>
            <a:r>
              <a:rPr lang="en-US" dirty="0"/>
              <a:t>2 items</a:t>
            </a:r>
          </a:p>
          <a:p>
            <a:pPr marL="171450" indent="-171450">
              <a:buFont typeface="Arial" panose="020B0604020202020204" pitchFamily="34" charset="0"/>
              <a:buChar char="•"/>
            </a:pPr>
            <a:r>
              <a:rPr lang="en-US" dirty="0"/>
              <a:t>Additive valuation, values drawn IID from U[0,1]</a:t>
            </a:r>
          </a:p>
          <a:p>
            <a:pPr marL="171450" indent="-171450">
              <a:buFont typeface="Arial" panose="020B0604020202020204" pitchFamily="34" charset="0"/>
              <a:buChar char="•"/>
            </a:pPr>
            <a:r>
              <a:rPr lang="en-US" dirty="0"/>
              <a:t>Optimal allocation</a:t>
            </a:r>
          </a:p>
          <a:p>
            <a:pPr marL="171450" indent="-171450">
              <a:buFont typeface="Arial" panose="020B0604020202020204" pitchFamily="34" charset="0"/>
              <a:buChar char="•"/>
            </a:pPr>
            <a:r>
              <a:rPr lang="en-US" dirty="0"/>
              <a:t>(Figure from David Parkes)</a:t>
            </a:r>
          </a:p>
        </p:txBody>
      </p:sp>
      <p:sp>
        <p:nvSpPr>
          <p:cNvPr id="4" name="Slide Number Placeholder 3"/>
          <p:cNvSpPr>
            <a:spLocks noGrp="1"/>
          </p:cNvSpPr>
          <p:nvPr>
            <p:ph type="sldNum" sz="quarter" idx="5"/>
          </p:nvPr>
        </p:nvSpPr>
        <p:spPr/>
        <p:txBody>
          <a:bodyPr/>
          <a:lstStyle/>
          <a:p>
            <a:fld id="{A1445B2F-2C6D-FB44-8342-A0D03D556187}" type="slidenum">
              <a:rPr lang="en-US" smtClean="0"/>
              <a:t>9</a:t>
            </a:fld>
            <a:endParaRPr lang="en-US"/>
          </a:p>
        </p:txBody>
      </p:sp>
    </p:spTree>
    <p:extLst>
      <p:ext uri="{BB962C8B-B14F-4D97-AF65-F5344CB8AC3E}">
        <p14:creationId xmlns:p14="http://schemas.microsoft.com/office/powerpoint/2010/main" val="1601773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57"/>
          <p:cNvSpPr>
            <a:spLocks noGrp="1" noRot="1" noChangeAspect="1"/>
          </p:cNvSpPr>
          <p:nvPr>
            <p:ph type="sldImg"/>
          </p:nvPr>
        </p:nvSpPr>
        <p:spPr>
          <a:prstGeom prst="rect">
            <a:avLst/>
          </a:prstGeom>
        </p:spPr>
        <p:txBody>
          <a:bodyPr/>
          <a:lstStyle/>
          <a:p>
            <a:endParaRPr/>
          </a:p>
        </p:txBody>
      </p:sp>
      <p:sp>
        <p:nvSpPr>
          <p:cNvPr id="158" name="Shape 158"/>
          <p:cNvSpPr>
            <a:spLocks noGrp="1"/>
          </p:cNvSpPr>
          <p:nvPr>
            <p:ph type="body" sz="quarter" idx="1"/>
          </p:nvPr>
        </p:nvSpPr>
        <p:spPr>
          <a:prstGeom prst="rect">
            <a:avLst/>
          </a:prstGeom>
        </p:spPr>
        <p:txBody>
          <a:bodyPr/>
          <a:lstStyle/>
          <a:p>
            <a:r>
              <a:rPr dirty="0"/>
              <a:t>- if you’re running an auction, you want to make money. But auction participants don’t want to spend money, and might behave strategically. Ideally, you would want to prevent this.</a:t>
            </a:r>
          </a:p>
          <a:p>
            <a:endParaRPr dirty="0"/>
          </a:p>
          <a:p>
            <a:r>
              <a:rPr dirty="0"/>
              <a:t>Limited cases: second-price auction is </a:t>
            </a:r>
            <a:r>
              <a:rPr dirty="0" err="1"/>
              <a:t>strategyproof</a:t>
            </a:r>
            <a:r>
              <a:rPr dirty="0"/>
              <a:t>, when selling a single item with a carefully-chosen reserve price (</a:t>
            </a:r>
            <a:r>
              <a:rPr dirty="0" err="1"/>
              <a:t>Myserson</a:t>
            </a:r>
            <a:r>
              <a:rPr dirty="0"/>
              <a:t>) it is revenue maximizing. Other cases involve selling two items to 1 bidder.</a:t>
            </a:r>
          </a:p>
          <a:p>
            <a:endParaRPr dirty="0"/>
          </a:p>
          <a:p>
            <a:r>
              <a:rPr dirty="0"/>
              <a:t>VCG is welfare maximizing but NOT revenue-maximizing.</a:t>
            </a:r>
          </a:p>
          <a:p>
            <a:endParaRPr dirty="0"/>
          </a:p>
          <a:p>
            <a:endParaRPr dirty="0"/>
          </a:p>
          <a:p>
            <a:pPr marL="257907" indent="-257907">
              <a:buSzPct val="75000"/>
              <a:buChar char="-"/>
            </a:pPr>
            <a:r>
              <a:rPr dirty="0"/>
              <a:t>This paper comes at the problem sideways. The idea is that the auction mechanism is just a function, so you can parameterize it as a neural network and then cook up a loss function to learn these desirable properties.</a:t>
            </a:r>
          </a:p>
        </p:txBody>
      </p:sp>
    </p:spTree>
    <p:extLst>
      <p:ext uri="{BB962C8B-B14F-4D97-AF65-F5344CB8AC3E}">
        <p14:creationId xmlns:p14="http://schemas.microsoft.com/office/powerpoint/2010/main" val="15814842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a:spLocks noGrp="1" noRot="1" noChangeAspect="1"/>
          </p:cNvSpPr>
          <p:nvPr>
            <p:ph type="sldImg"/>
          </p:nvPr>
        </p:nvSpPr>
        <p:spPr>
          <a:prstGeom prst="rect">
            <a:avLst/>
          </a:prstGeom>
        </p:spPr>
        <p:txBody>
          <a:bodyPr/>
          <a:lstStyle/>
          <a:p>
            <a:endParaRPr/>
          </a:p>
        </p:txBody>
      </p:sp>
      <p:sp>
        <p:nvSpPr>
          <p:cNvPr id="195" name="Shape 195"/>
          <p:cNvSpPr>
            <a:spLocks noGrp="1"/>
          </p:cNvSpPr>
          <p:nvPr>
            <p:ph type="body" sz="quarter" idx="1"/>
          </p:nvPr>
        </p:nvSpPr>
        <p:spPr>
          <a:prstGeom prst="rect">
            <a:avLst/>
          </a:prstGeom>
        </p:spPr>
        <p:txBody>
          <a:bodyPr/>
          <a:lstStyle/>
          <a:p>
            <a:r>
              <a:t>Because these neural networks are small, you can do a lot of steps pretty cheaply (they use 25 per batch at train time and 1000 at test time.) They also cache the perturbed input from the previous epoch, and use it as the starting point for the next epoch.</a:t>
            </a:r>
          </a:p>
        </p:txBody>
      </p:sp>
    </p:spTree>
    <p:extLst>
      <p:ext uri="{BB962C8B-B14F-4D97-AF65-F5344CB8AC3E}">
        <p14:creationId xmlns:p14="http://schemas.microsoft.com/office/powerpoint/2010/main" val="1639003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Shape 199"/>
          <p:cNvSpPr>
            <a:spLocks noGrp="1" noRot="1" noChangeAspect="1"/>
          </p:cNvSpPr>
          <p:nvPr>
            <p:ph type="sldImg"/>
          </p:nvPr>
        </p:nvSpPr>
        <p:spPr>
          <a:prstGeom prst="rect">
            <a:avLst/>
          </a:prstGeom>
        </p:spPr>
        <p:txBody>
          <a:bodyPr/>
          <a:lstStyle/>
          <a:p>
            <a:endParaRPr/>
          </a:p>
        </p:txBody>
      </p:sp>
      <p:sp>
        <p:nvSpPr>
          <p:cNvPr id="200" name="Shape 200"/>
          <p:cNvSpPr>
            <a:spLocks noGrp="1"/>
          </p:cNvSpPr>
          <p:nvPr>
            <p:ph type="body" sz="quarter" idx="1"/>
          </p:nvPr>
        </p:nvSpPr>
        <p:spPr>
          <a:prstGeom prst="rect">
            <a:avLst/>
          </a:prstGeom>
        </p:spPr>
        <p:txBody>
          <a:bodyPr/>
          <a:lstStyle/>
          <a:p>
            <a:r>
              <a:t>So now we have a network that is guaranteed to be incentive compatible, we have a way of estimating regret, how can we cook up a training procedure to ensure our other two properties?</a:t>
            </a:r>
          </a:p>
          <a:p>
            <a:endParaRPr/>
          </a:p>
          <a:p>
            <a:r>
              <a:t>Our dataset is a bunch of sampled valuations. If we had a strategyproof mechanism, then people would only bid truthfully, so it’s enough to assume truthful inputs and ensure regret is low on those only.</a:t>
            </a:r>
          </a:p>
          <a:p>
            <a:endParaRPr/>
          </a:p>
          <a:p>
            <a:r>
              <a:t>We define a loss function to minimize regret while maximizing negative revenue. Since the regret term involves computing an adversarial input, the whole process looks a lot of like adversarial training.</a:t>
            </a:r>
          </a:p>
          <a:p>
            <a:endParaRPr/>
          </a:p>
          <a:p>
            <a:r>
              <a:t>You have two regret terms here: having them both helps make the problem better behaved, in ways I don’t understand well.</a:t>
            </a:r>
          </a:p>
        </p:txBody>
      </p:sp>
    </p:spTree>
    <p:extLst>
      <p:ext uri="{BB962C8B-B14F-4D97-AF65-F5344CB8AC3E}">
        <p14:creationId xmlns:p14="http://schemas.microsoft.com/office/powerpoint/2010/main" val="2308093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2DD74-5D1B-F444-8DFF-DA5B0D7B67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E2F4ABF-ACE4-A04B-B0EE-85792EEF53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67EBDD-CCE3-3A4D-8EFE-2E2652205A0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1316B7CC-9EC3-4F45-96C7-3BC452D7FC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A43E90-75CE-6F4A-8558-2C33286EE395}"/>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1885914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DD30-D169-4A4C-ABAF-475E48DA06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06708-1FDE-9141-B9E1-AA164BC4CA4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6F272D-6CEB-C741-B7A5-AE5376A6002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AC7A9D5-6502-4642-B2E2-80ECB4C9BE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634380-A8F4-F847-93C6-B4F1E673B684}"/>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9378915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4824AC-7195-714C-BC0A-C15A14B8C4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7E3933-E4D1-6F47-ADE0-EABA660A220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6D7765-C39E-BB4E-98C7-7068535E0F9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A7949E0-E355-2940-ADBD-EBEFA7608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D52C08-1A24-934A-84E7-F21C95B2B29F}"/>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33438895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nchor="t"/>
          <a:lstStyle/>
          <a:p>
            <a:fld id="{86CB4B4D-7CA3-9044-876B-883B54F8677D}" type="slidenum">
              <a:t>‹#›</a:t>
            </a:fld>
            <a:endParaRPr/>
          </a:p>
        </p:txBody>
      </p:sp>
    </p:spTree>
    <p:extLst>
      <p:ext uri="{BB962C8B-B14F-4D97-AF65-F5344CB8AC3E}">
        <p14:creationId xmlns:p14="http://schemas.microsoft.com/office/powerpoint/2010/main" val="52839073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C9F9-3B95-C14B-B960-FD13093C94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78F1D0-A6DB-1049-9AE5-233B0CB95E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E1B52A-6D88-7746-B108-18D2E3CA0E0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DB4E0D4-C96C-514E-A1F8-8CF3E10831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07679F-873E-AD40-9918-EED168AB2AD3}"/>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374435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21668-3048-EB4A-A9D1-943789C0B69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476155A-2D2B-C548-B704-6F8E9764AC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53F1E8F-BD97-9742-A48D-6F9EDB026658}"/>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29EAC80-8A26-784E-93EA-1D923B3AF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436987-F8F5-AE42-8487-5E2F387187F8}"/>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3958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C9397-6502-8A44-9C3E-F29BCD87E7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81D3E6-0902-B741-8962-FEA1F53A9D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5DDA8A9-6DA3-824C-9CFC-FC88CAD05CB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963F166-B3F2-6449-B2D0-DC28EC78EFB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A9E36701-FFE6-D844-B26B-4A1206E306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221347-5B49-764F-AD7B-1E95E9199C5A}"/>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285370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A1B74-3E13-2348-90B6-5E39DFDDB8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0B7D9B1-A49F-C14C-BA93-305A659189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E4C958-571E-AE40-82D7-F3E3437652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2C9B99-59B0-0F4B-98F9-84657408E3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622B4A-48B5-CF4E-A848-B9FB1EB6A7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FFC65C5-4AA1-A34A-AB54-F447E420C4F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EADDBE50-6294-3F45-806F-6491866085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4DB7E8-56D8-3B43-AFE9-706EDF30EA65}"/>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1489321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3FDB-EA3F-C446-926F-74FC128E4F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5DBC12-7A2E-414D-92E4-AD669F4B1C56}"/>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CD62FB42-216F-B545-BDFC-8452306F14D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D3712AC-CD67-A143-89CF-986C36F2F353}"/>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28123628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D14CA30-906B-754C-9024-EB5B6BFC6486}"/>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5BF96133-B4E4-B04A-B69C-3E61E1AD31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912BA44-2737-4545-971E-C2B82754D3E6}"/>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1549349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79D5F-038F-CF4C-A037-34C31376A9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789EA4-2ECD-A54C-888E-DD5B470DEFE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F60644-184D-7646-97FD-E9B07C3F9A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B197D8-3BC1-934B-BC3F-5C812D8DDD7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E45EFFC-2A2E-E242-BFDD-31B187DEFD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43E1D-5EA6-2A47-964E-0CE7E654174E}"/>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261862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F4D27-A1F7-C94E-8B97-A038B2BE7E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C7DC7D3-F2C4-2A40-8D5D-582E4A960E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3B9A629-27D5-8040-824C-99096416DA7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39E0763-A0D7-3848-83A3-1CF446FC4DFA}"/>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E1BB9D1-5017-6841-88E5-4138833FFE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275C15-5B48-3F46-97FF-100988620663}"/>
              </a:ext>
            </a:extLst>
          </p:cNvPr>
          <p:cNvSpPr>
            <a:spLocks noGrp="1"/>
          </p:cNvSpPr>
          <p:nvPr>
            <p:ph type="sldNum" sz="quarter" idx="12"/>
          </p:nvPr>
        </p:nvSpPr>
        <p:spPr/>
        <p:txBody>
          <a:bodyPr/>
          <a:lstStyle/>
          <a:p>
            <a:fld id="{E5AEC740-BABD-4C48-8F63-5465F5E4020A}" type="slidenum">
              <a:rPr lang="en-US" smtClean="0"/>
              <a:t>‹#›</a:t>
            </a:fld>
            <a:endParaRPr lang="en-US"/>
          </a:p>
        </p:txBody>
      </p:sp>
    </p:spTree>
    <p:extLst>
      <p:ext uri="{BB962C8B-B14F-4D97-AF65-F5344CB8AC3E}">
        <p14:creationId xmlns:p14="http://schemas.microsoft.com/office/powerpoint/2010/main" val="37254998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E770AD-D111-5942-AFF8-BDADCB39B1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417EE1-B0A0-8749-8FAA-59075B2637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8E344-507A-0846-96B2-9D08F4F73D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ABE6F09D-65D6-B449-964F-B7F69336206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9FF4784-6738-5C4D-9AD8-A39E7C89DA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AEC740-BABD-4C48-8F63-5465F5E4020A}" type="slidenum">
              <a:rPr lang="en-US" smtClean="0"/>
              <a:t>‹#›</a:t>
            </a:fld>
            <a:endParaRPr lang="en-US"/>
          </a:p>
        </p:txBody>
      </p:sp>
    </p:spTree>
    <p:extLst>
      <p:ext uri="{BB962C8B-B14F-4D97-AF65-F5344CB8AC3E}">
        <p14:creationId xmlns:p14="http://schemas.microsoft.com/office/powerpoint/2010/main" val="39361551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21.jpeg"/><Relationship Id="rId4" Type="http://schemas.openxmlformats.org/officeDocument/2006/relationships/image" Target="../media/image9.png"/><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www.facebook.com/yann.lecun/posts/1015500301146214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4.tif"/><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6.tiff"/><Relationship Id="rId13" Type="http://schemas.openxmlformats.org/officeDocument/2006/relationships/image" Target="../media/image71.jpeg"/><Relationship Id="rId3" Type="http://schemas.openxmlformats.org/officeDocument/2006/relationships/image" Target="../media/image61.png"/><Relationship Id="rId7" Type="http://schemas.openxmlformats.org/officeDocument/2006/relationships/image" Target="../media/image65.tiff"/><Relationship Id="rId12" Type="http://schemas.openxmlformats.org/officeDocument/2006/relationships/image" Target="../media/image70.jpeg"/><Relationship Id="rId17" Type="http://schemas.openxmlformats.org/officeDocument/2006/relationships/image" Target="../media/image75.jpeg"/><Relationship Id="rId2" Type="http://schemas.openxmlformats.org/officeDocument/2006/relationships/notesSlide" Target="../notesSlides/notesSlide26.xml"/><Relationship Id="rId16" Type="http://schemas.openxmlformats.org/officeDocument/2006/relationships/image" Target="../media/image74.jpeg"/><Relationship Id="rId1" Type="http://schemas.openxmlformats.org/officeDocument/2006/relationships/slideLayout" Target="../slideLayouts/slideLayout2.xml"/><Relationship Id="rId6" Type="http://schemas.openxmlformats.org/officeDocument/2006/relationships/image" Target="../media/image64.jpeg"/><Relationship Id="rId11" Type="http://schemas.openxmlformats.org/officeDocument/2006/relationships/image" Target="../media/image69.png"/><Relationship Id="rId5" Type="http://schemas.openxmlformats.org/officeDocument/2006/relationships/image" Target="../media/image63.jpeg"/><Relationship Id="rId15" Type="http://schemas.openxmlformats.org/officeDocument/2006/relationships/image" Target="../media/image73.jpe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jpe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8DAFB-17CA-C141-8B79-C346D79C58B5}"/>
              </a:ext>
            </a:extLst>
          </p:cNvPr>
          <p:cNvSpPr>
            <a:spLocks noGrp="1"/>
          </p:cNvSpPr>
          <p:nvPr>
            <p:ph type="ctrTitle"/>
          </p:nvPr>
        </p:nvSpPr>
        <p:spPr/>
        <p:txBody>
          <a:bodyPr>
            <a:normAutofit fontScale="90000"/>
          </a:bodyPr>
          <a:lstStyle/>
          <a:p>
            <a:r>
              <a:rPr lang="en-US" b="1" dirty="0"/>
              <a:t>Advances in Deep Learning for Auction Design:</a:t>
            </a:r>
            <a:br>
              <a:rPr lang="en-US" dirty="0"/>
            </a:br>
            <a:r>
              <a:rPr lang="en-US" sz="4000" dirty="0"/>
              <a:t>Fairness, Robustness, and Expressiveness</a:t>
            </a:r>
            <a:endParaRPr lang="en-US" dirty="0"/>
          </a:p>
        </p:txBody>
      </p:sp>
      <p:sp>
        <p:nvSpPr>
          <p:cNvPr id="3" name="Subtitle 2">
            <a:extLst>
              <a:ext uri="{FF2B5EF4-FFF2-40B4-BE49-F238E27FC236}">
                <a16:creationId xmlns:a16="http://schemas.microsoft.com/office/drawing/2014/main" id="{0D085C5F-A1F8-4347-A6C2-ADFF8E09A3F6}"/>
              </a:ext>
            </a:extLst>
          </p:cNvPr>
          <p:cNvSpPr>
            <a:spLocks noGrp="1"/>
          </p:cNvSpPr>
          <p:nvPr>
            <p:ph type="subTitle" idx="1"/>
          </p:nvPr>
        </p:nvSpPr>
        <p:spPr>
          <a:xfrm>
            <a:off x="1038639" y="3661672"/>
            <a:ext cx="10114722" cy="1655762"/>
          </a:xfrm>
        </p:spPr>
        <p:txBody>
          <a:bodyPr>
            <a:normAutofit fontScale="92500" lnSpcReduction="10000"/>
          </a:bodyPr>
          <a:lstStyle/>
          <a:p>
            <a:r>
              <a:rPr lang="en-US" sz="3500" b="1" dirty="0"/>
              <a:t>Michael J. Curry</a:t>
            </a:r>
            <a:endParaRPr lang="en-US" b="1" dirty="0"/>
          </a:p>
          <a:p>
            <a:endParaRPr lang="en-US" sz="1100" dirty="0"/>
          </a:p>
          <a:p>
            <a:r>
              <a:rPr lang="en-US" dirty="0"/>
              <a:t>Joint work with </a:t>
            </a:r>
          </a:p>
          <a:p>
            <a:r>
              <a:rPr lang="en-US" sz="1700" i="1" dirty="0"/>
              <a:t>Ping-yeh Chiang, Samuel Dooley, John Dickerson, Tom Goldstein, Elizabeth </a:t>
            </a:r>
            <a:r>
              <a:rPr lang="en-US" sz="1700" i="1" dirty="0" err="1"/>
              <a:t>Horishny</a:t>
            </a:r>
            <a:r>
              <a:rPr lang="en-US" sz="1700" i="1" dirty="0"/>
              <a:t>, </a:t>
            </a:r>
            <a:br>
              <a:rPr lang="en-US" sz="1700" i="1" dirty="0"/>
            </a:br>
            <a:r>
              <a:rPr lang="en-US" sz="1700" i="1" dirty="0"/>
              <a:t>Kevin </a:t>
            </a:r>
            <a:r>
              <a:rPr lang="en-US" sz="1700" i="1" dirty="0" err="1"/>
              <a:t>Kuo</a:t>
            </a:r>
            <a:r>
              <a:rPr lang="en-US" sz="1700" i="1" dirty="0"/>
              <a:t>, </a:t>
            </a:r>
            <a:r>
              <a:rPr lang="en-US" sz="1700" i="1" dirty="0" err="1"/>
              <a:t>Uro</a:t>
            </a:r>
            <a:r>
              <a:rPr lang="en-US" sz="1700" i="1" dirty="0"/>
              <a:t> </a:t>
            </a:r>
            <a:r>
              <a:rPr lang="en-US" sz="1700" i="1" dirty="0" err="1"/>
              <a:t>Lyi</a:t>
            </a:r>
            <a:r>
              <a:rPr lang="en-US" sz="1700" i="1" dirty="0"/>
              <a:t>, and Anthony </a:t>
            </a:r>
            <a:r>
              <a:rPr lang="en-US" sz="1700" i="1" dirty="0" err="1"/>
              <a:t>Ostuni</a:t>
            </a:r>
            <a:endParaRPr lang="en-US" i="1" dirty="0"/>
          </a:p>
        </p:txBody>
      </p:sp>
      <p:pic>
        <p:nvPicPr>
          <p:cNvPr id="4" name="Picture 3">
            <a:extLst>
              <a:ext uri="{FF2B5EF4-FFF2-40B4-BE49-F238E27FC236}">
                <a16:creationId xmlns:a16="http://schemas.microsoft.com/office/drawing/2014/main" id="{FCE919AA-0876-D049-8926-7DC02ED5CA1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5202200"/>
            <a:ext cx="3721993" cy="1293858"/>
          </a:xfrm>
          <a:prstGeom prst="rect">
            <a:avLst/>
          </a:prstGeom>
        </p:spPr>
      </p:pic>
    </p:spTree>
    <p:extLst>
      <p:ext uri="{BB962C8B-B14F-4D97-AF65-F5344CB8AC3E}">
        <p14:creationId xmlns:p14="http://schemas.microsoft.com/office/powerpoint/2010/main" val="670544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3833A-9ADA-BF46-9423-B04B5313C149}"/>
              </a:ext>
            </a:extLst>
          </p:cNvPr>
          <p:cNvSpPr>
            <a:spLocks noGrp="1"/>
          </p:cNvSpPr>
          <p:nvPr>
            <p:ph type="title"/>
          </p:nvPr>
        </p:nvSpPr>
        <p:spPr/>
        <p:txBody>
          <a:bodyPr/>
          <a:lstStyle/>
          <a:p>
            <a:r>
              <a:rPr lang="en-US" dirty="0"/>
              <a:t>What If There Are Multiple Items and More Than 1 Bidder …?</a:t>
            </a:r>
          </a:p>
        </p:txBody>
      </p:sp>
      <p:sp>
        <p:nvSpPr>
          <p:cNvPr id="3" name="Text Placeholder 2">
            <a:extLst>
              <a:ext uri="{FF2B5EF4-FFF2-40B4-BE49-F238E27FC236}">
                <a16:creationId xmlns:a16="http://schemas.microsoft.com/office/drawing/2014/main" id="{57CF75A2-620B-E24B-8B4F-E834B13FC278}"/>
              </a:ext>
            </a:extLst>
          </p:cNvPr>
          <p:cNvSpPr>
            <a:spLocks noGrp="1"/>
          </p:cNvSpPr>
          <p:nvPr>
            <p:ph type="body" idx="1"/>
          </p:nvPr>
        </p:nvSpPr>
        <p:spPr/>
        <p:txBody>
          <a:bodyPr/>
          <a:lstStyle/>
          <a:p>
            <a:pPr marL="0" indent="0">
              <a:buNone/>
            </a:pPr>
            <a:r>
              <a:rPr lang="en-US" dirty="0"/>
              <a:t>Not totally out of luck!</a:t>
            </a:r>
          </a:p>
          <a:p>
            <a:pPr marL="514350" indent="-514350">
              <a:buFont typeface="+mj-lt"/>
              <a:buAutoNum type="arabicPeriod"/>
            </a:pPr>
            <a:r>
              <a:rPr lang="en-US" b="1" dirty="0"/>
              <a:t>Informed</a:t>
            </a:r>
            <a:r>
              <a:rPr lang="en-US" dirty="0"/>
              <a:t> by theoretical analyses of smaller, general systems</a:t>
            </a:r>
          </a:p>
          <a:p>
            <a:pPr marL="514350" indent="-514350">
              <a:buFont typeface="+mj-lt"/>
              <a:buAutoNum type="arabicPeriod"/>
            </a:pPr>
            <a:r>
              <a:rPr lang="en-US" dirty="0"/>
              <a:t>Can design </a:t>
            </a:r>
            <a:r>
              <a:rPr lang="en-US" b="1" dirty="0"/>
              <a:t>approximately optimal</a:t>
            </a:r>
            <a:r>
              <a:rPr lang="en-US" dirty="0"/>
              <a:t> mechanisms</a:t>
            </a:r>
          </a:p>
          <a:p>
            <a:pPr marL="514350" indent="-514350">
              <a:buFont typeface="+mj-lt"/>
              <a:buAutoNum type="arabicPeriod"/>
            </a:pPr>
            <a:r>
              <a:rPr lang="en-US" dirty="0"/>
              <a:t>Can use </a:t>
            </a:r>
            <a:r>
              <a:rPr lang="en-US" b="1" dirty="0"/>
              <a:t>automated</a:t>
            </a:r>
            <a:r>
              <a:rPr lang="en-US" dirty="0"/>
              <a:t> mechanism design </a:t>
            </a:r>
            <a:r>
              <a:rPr lang="en-US" sz="1400" dirty="0"/>
              <a:t>[</a:t>
            </a:r>
            <a:r>
              <a:rPr lang="en-US" sz="1400" dirty="0" err="1"/>
              <a:t>Conitzer&amp;Sandholm</a:t>
            </a:r>
            <a:r>
              <a:rPr lang="en-US" sz="1400" dirty="0"/>
              <a:t> 2002]</a:t>
            </a:r>
          </a:p>
          <a:p>
            <a:pPr marL="0" indent="0">
              <a:buNone/>
            </a:pPr>
            <a:br>
              <a:rPr lang="en-US" dirty="0"/>
            </a:br>
            <a:br>
              <a:rPr lang="en-US" dirty="0"/>
            </a:br>
            <a:r>
              <a:rPr lang="en-US" dirty="0"/>
              <a:t>We’re most motivated by the general pitch of (3) – “automatically” designing a mechanism for a specific problem instance, but …</a:t>
            </a:r>
          </a:p>
          <a:p>
            <a:pPr marL="0" indent="0">
              <a:buNone/>
            </a:pPr>
            <a:r>
              <a:rPr lang="en-US" dirty="0"/>
              <a:t>... older methods run into severe scalability issues, so not practical.</a:t>
            </a:r>
          </a:p>
          <a:p>
            <a:pPr marL="0" indent="0">
              <a:buNone/>
            </a:pPr>
            <a:endParaRPr lang="en-US" dirty="0"/>
          </a:p>
        </p:txBody>
      </p:sp>
      <p:sp>
        <p:nvSpPr>
          <p:cNvPr id="4" name="Slide Number Placeholder 3">
            <a:extLst>
              <a:ext uri="{FF2B5EF4-FFF2-40B4-BE49-F238E27FC236}">
                <a16:creationId xmlns:a16="http://schemas.microsoft.com/office/drawing/2014/main" id="{133F717D-7EB0-0C47-9F07-95999F13B9F0}"/>
              </a:ext>
            </a:extLst>
          </p:cNvPr>
          <p:cNvSpPr>
            <a:spLocks noGrp="1"/>
          </p:cNvSpPr>
          <p:nvPr>
            <p:ph type="sldNum" sz="quarter" idx="2"/>
          </p:nvPr>
        </p:nvSpPr>
        <p:spPr/>
        <p:txBody>
          <a:bodyPr/>
          <a:lstStyle/>
          <a:p>
            <a:fld id="{86CB4B4D-7CA3-9044-876B-883B54F8677D}" type="slidenum">
              <a:rPr lang="en-US" smtClean="0"/>
              <a:t>10</a:t>
            </a:fld>
            <a:endParaRPr lang="en-US"/>
          </a:p>
        </p:txBody>
      </p:sp>
      <p:pic>
        <p:nvPicPr>
          <p:cNvPr id="4098" name="Picture 2" descr="Flourishes Clipart | Free Download Clip Art | Free Clip Art | on ... -  ClipArt Best - ClipArt Best | Line art design, Clip art borders, Free clip  art">
            <a:extLst>
              <a:ext uri="{FF2B5EF4-FFF2-40B4-BE49-F238E27FC236}">
                <a16:creationId xmlns:a16="http://schemas.microsoft.com/office/drawing/2014/main" id="{EEC532D8-CD1E-2548-8868-51C1E0FF19C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49297" y="3429000"/>
            <a:ext cx="2493406" cy="1698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96567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k items, n players…">
                <a:extLst>
                  <a:ext uri="{FF2B5EF4-FFF2-40B4-BE49-F238E27FC236}">
                    <a16:creationId xmlns:a16="http://schemas.microsoft.com/office/drawing/2014/main" id="{291C2AB5-AF14-314C-B626-47DBC5D817B4}"/>
                  </a:ext>
                </a:extLst>
              </p:cNvPr>
              <p:cNvSpPr txBox="1"/>
              <p:nvPr/>
            </p:nvSpPr>
            <p:spPr>
              <a:xfrm>
                <a:off x="1289951" y="2222372"/>
                <a:ext cx="2367069" cy="62581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p>
                <a:pPr defTabSz="584200">
                  <a:defRPr sz="2400" b="1">
                    <a:latin typeface="Helvetica Neue"/>
                    <a:ea typeface="Helvetica Neue"/>
                    <a:cs typeface="Helvetica Neue"/>
                    <a:sym typeface="Helvetica Neue"/>
                  </a:defRPr>
                </a:pPr>
                <a:r>
                  <a:rPr sz="1400" dirty="0"/>
                  <a:t>Publicly known </a:t>
                </a:r>
                <a:r>
                  <a:rPr lang="en-US" sz="1400" dirty="0">
                    <a:solidFill>
                      <a:schemeClr val="accent1"/>
                    </a:solidFill>
                  </a:rPr>
                  <a:t>valuation distribution </a:t>
                </a:r>
                <a14:m>
                  <m:oMath xmlns:m="http://schemas.openxmlformats.org/officeDocument/2006/math">
                    <m:r>
                      <a:rPr lang="en-US" sz="2000" i="1">
                        <a:solidFill>
                          <a:schemeClr val="accent1"/>
                        </a:solidFill>
                        <a:latin typeface="Cambria Math" panose="02040503050406030204" pitchFamily="18" charset="0"/>
                      </a:rPr>
                      <m:t>𝑃</m:t>
                    </m:r>
                    <m:r>
                      <a:rPr lang="en-US" sz="2000" i="1">
                        <a:solidFill>
                          <a:schemeClr val="accent1"/>
                        </a:solidFill>
                        <a:latin typeface="Cambria Math" panose="02040503050406030204" pitchFamily="18" charset="0"/>
                      </a:rPr>
                      <m:t>(</m:t>
                    </m:r>
                    <m:sSub>
                      <m:sSubPr>
                        <m:ctrlPr>
                          <a:rPr lang="ar-AE" sz="2000" i="1" smtClean="0">
                            <a:solidFill>
                              <a:schemeClr val="accent1"/>
                            </a:solidFill>
                            <a:latin typeface="Cambria Math" panose="02040503050406030204" pitchFamily="18" charset="0"/>
                          </a:rPr>
                        </m:ctrlPr>
                      </m:sSubPr>
                      <m:e>
                        <m:r>
                          <a:rPr lang="ar-AE" sz="2000" i="1">
                            <a:solidFill>
                              <a:schemeClr val="accent1"/>
                            </a:solidFill>
                            <a:latin typeface="Cambria Math" panose="02040503050406030204" pitchFamily="18" charset="0"/>
                          </a:rPr>
                          <m:t>𝒗</m:t>
                        </m:r>
                      </m:e>
                      <m:sub>
                        <m:r>
                          <a:rPr lang="ar-AE" sz="2000" i="1">
                            <a:solidFill>
                              <a:schemeClr val="accent1"/>
                            </a:solidFill>
                            <a:latin typeface="Cambria Math" panose="02040503050406030204" pitchFamily="18" charset="0"/>
                          </a:rPr>
                          <m:t>𝑖</m:t>
                        </m:r>
                      </m:sub>
                    </m:sSub>
                    <m:r>
                      <a:rPr lang="ar-AE" sz="2000" i="1">
                        <a:solidFill>
                          <a:schemeClr val="accent1"/>
                        </a:solidFill>
                        <a:latin typeface="Cambria Math" panose="02040503050406030204" pitchFamily="18" charset="0"/>
                      </a:rPr>
                      <m:t>)</m:t>
                    </m:r>
                  </m:oMath>
                </a14:m>
                <a:endParaRPr sz="1400" dirty="0"/>
              </a:p>
            </p:txBody>
          </p:sp>
        </mc:Choice>
        <mc:Fallback xmlns="">
          <p:sp>
            <p:nvSpPr>
              <p:cNvPr id="24" name="k items, n players…">
                <a:extLst>
                  <a:ext uri="{FF2B5EF4-FFF2-40B4-BE49-F238E27FC236}">
                    <a16:creationId xmlns:a16="http://schemas.microsoft.com/office/drawing/2014/main" id="{291C2AB5-AF14-314C-B626-47DBC5D817B4}"/>
                  </a:ext>
                </a:extLst>
              </p:cNvPr>
              <p:cNvSpPr txBox="1">
                <a:spLocks noRot="1" noChangeAspect="1" noMove="1" noResize="1" noEditPoints="1" noAdjustHandles="1" noChangeArrowheads="1" noChangeShapeType="1" noTextEdit="1"/>
              </p:cNvSpPr>
              <p:nvPr/>
            </p:nvSpPr>
            <p:spPr>
              <a:xfrm>
                <a:off x="1289951" y="2222372"/>
                <a:ext cx="2367069" cy="625812"/>
              </a:xfrm>
              <a:prstGeom prst="rect">
                <a:avLst/>
              </a:prstGeom>
              <a:blipFill>
                <a:blip r:embed="rId2"/>
                <a:stretch>
                  <a:fillRect l="-2674" t="-2000" b="-800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
                <a:extLst>
                  <a:ext uri="{FF2B5EF4-FFF2-40B4-BE49-F238E27FC236}">
                    <a16:creationId xmlns:a16="http://schemas.microsoft.com/office/drawing/2014/main" id="{5E354E5F-6EBF-8245-9386-530230E37819}"/>
                  </a:ext>
                </a:extLst>
              </p:cNvPr>
              <p:cNvSpPr txBox="1"/>
              <p:nvPr/>
            </p:nvSpPr>
            <p:spPr>
              <a:xfrm>
                <a:off x="2139998" y="3597004"/>
                <a:ext cx="940321" cy="38452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lvl1pPr defTabSz="584200">
                  <a:defRPr sz="2400" b="1">
                    <a:latin typeface="Helvetica Neue"/>
                    <a:ea typeface="Helvetica Neue"/>
                    <a:cs typeface="Helvetica Neue"/>
                    <a:sym typeface="Helvetica Neue"/>
                  </a:defRPr>
                </a:lvl1pPr>
              </a:lstStyle>
              <a:p>
                <a:pPr/>
                <a14:m>
                  <m:oMathPara xmlns:m="http://schemas.openxmlformats.org/officeDocument/2006/math">
                    <m:oMathParaPr>
                      <m:jc m:val="center"/>
                    </m:oMathParaPr>
                    <m:oMath xmlns:m="http://schemas.openxmlformats.org/officeDocument/2006/math">
                      <m:sSub>
                        <m:sSubPr>
                          <m:ctrlPr>
                            <a:rPr lang="ar-AE" sz="1800" i="1" smtClean="0">
                              <a:solidFill>
                                <a:schemeClr val="accent1"/>
                              </a:solidFill>
                              <a:latin typeface="Cambria Math" panose="02040503050406030204" pitchFamily="18" charset="0"/>
                            </a:rPr>
                          </m:ctrlPr>
                        </m:sSubPr>
                        <m:e>
                          <m:r>
                            <a:rPr lang="ar-AE" sz="1800" i="1">
                              <a:solidFill>
                                <a:schemeClr val="accent1"/>
                              </a:solidFill>
                              <a:latin typeface="Cambria Math" panose="02040503050406030204" pitchFamily="18" charset="0"/>
                            </a:rPr>
                            <m:t>𝒗</m:t>
                          </m:r>
                        </m:e>
                        <m:sub>
                          <m:r>
                            <a:rPr lang="ar-AE" sz="1800" i="1">
                              <a:solidFill>
                                <a:schemeClr val="accent1"/>
                              </a:solidFill>
                              <a:latin typeface="Cambria Math" panose="02040503050406030204" pitchFamily="18" charset="0"/>
                            </a:rPr>
                            <m:t>𝑖</m:t>
                          </m:r>
                        </m:sub>
                      </m:sSub>
                      <m:r>
                        <a:rPr lang="ar-AE" sz="1800" i="1">
                          <a:solidFill>
                            <a:schemeClr val="tx1">
                              <a:lumMod val="50000"/>
                            </a:schemeClr>
                          </a:solidFill>
                          <a:latin typeface="Cambria Math" panose="02040503050406030204" pitchFamily="18" charset="0"/>
                        </a:rPr>
                        <m:t>∈</m:t>
                      </m:r>
                      <m:sSup>
                        <m:sSupPr>
                          <m:ctrlPr>
                            <a:rPr lang="ar-AE" sz="1800" i="1">
                              <a:solidFill>
                                <a:schemeClr val="tx1">
                                  <a:lumMod val="50000"/>
                                </a:schemeClr>
                              </a:solidFill>
                              <a:latin typeface="Cambria Math" panose="02040503050406030204" pitchFamily="18" charset="0"/>
                            </a:rPr>
                          </m:ctrlPr>
                        </m:sSupPr>
                        <m:e>
                          <m:r>
                            <a:rPr lang="ar-AE" sz="1800" i="1">
                              <a:solidFill>
                                <a:schemeClr val="tx1">
                                  <a:lumMod val="50000"/>
                                </a:schemeClr>
                              </a:solidFill>
                              <a:latin typeface="Cambria Math" panose="02040503050406030204" pitchFamily="18" charset="0"/>
                            </a:rPr>
                            <m:t>ℝ</m:t>
                          </m:r>
                        </m:e>
                        <m:sup>
                          <m:r>
                            <a:rPr lang="ar-AE" sz="1800" i="1">
                              <a:solidFill>
                                <a:schemeClr val="tx1">
                                  <a:lumMod val="50000"/>
                                </a:schemeClr>
                              </a:solidFill>
                              <a:latin typeface="Cambria Math" panose="02040503050406030204" pitchFamily="18" charset="0"/>
                            </a:rPr>
                            <m:t>𝑘</m:t>
                          </m:r>
                        </m:sup>
                      </m:sSup>
                    </m:oMath>
                  </m:oMathPara>
                </a14:m>
                <a:endParaRPr lang="ar-AE" sz="1800" dirty="0">
                  <a:solidFill>
                    <a:schemeClr val="tx1">
                      <a:lumMod val="50000"/>
                    </a:schemeClr>
                  </a:solidFill>
                </a:endParaRPr>
              </a:p>
            </p:txBody>
          </p:sp>
        </mc:Choice>
        <mc:Fallback xmlns="">
          <p:sp>
            <p:nvSpPr>
              <p:cNvPr id="25" name="Text">
                <a:extLst>
                  <a:ext uri="{FF2B5EF4-FFF2-40B4-BE49-F238E27FC236}">
                    <a16:creationId xmlns:a16="http://schemas.microsoft.com/office/drawing/2014/main" id="{5E354E5F-6EBF-8245-9386-530230E37819}"/>
                  </a:ext>
                </a:extLst>
              </p:cNvPr>
              <p:cNvSpPr txBox="1">
                <a:spLocks noRot="1" noChangeAspect="1" noMove="1" noResize="1" noEditPoints="1" noAdjustHandles="1" noChangeArrowheads="1" noChangeShapeType="1" noTextEdit="1"/>
              </p:cNvSpPr>
              <p:nvPr/>
            </p:nvSpPr>
            <p:spPr>
              <a:xfrm>
                <a:off x="2139998" y="3597004"/>
                <a:ext cx="940321" cy="384529"/>
              </a:xfrm>
              <a:prstGeom prst="rect">
                <a:avLst/>
              </a:prstGeom>
              <a:blipFill>
                <a:blip r:embed="rId3"/>
                <a:stretch>
                  <a:fillRect t="-6452" r="-13333" b="-22581"/>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Equation">
                <a:extLst>
                  <a:ext uri="{FF2B5EF4-FFF2-40B4-BE49-F238E27FC236}">
                    <a16:creationId xmlns:a16="http://schemas.microsoft.com/office/drawing/2014/main" id="{A25184D0-F281-224F-B78D-E0567DDDF1B1}"/>
                  </a:ext>
                </a:extLst>
              </p:cNvPr>
              <p:cNvSpPr txBox="1"/>
              <p:nvPr/>
            </p:nvSpPr>
            <p:spPr>
              <a:xfrm>
                <a:off x="2521385" y="4934208"/>
                <a:ext cx="278217" cy="25935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𝒃</m:t>
                          </m:r>
                        </m:e>
                        <m:sub>
                          <m:r>
                            <a:rPr lang="ar-AE" i="1">
                              <a:solidFill>
                                <a:schemeClr val="tx1">
                                  <a:lumMod val="50000"/>
                                </a:schemeClr>
                              </a:solidFill>
                              <a:latin typeface="Cambria Math" panose="02040503050406030204" pitchFamily="18" charset="0"/>
                            </a:rPr>
                            <m:t>𝑖</m:t>
                          </m:r>
                        </m:sub>
                      </m:sSub>
                    </m:oMath>
                  </m:oMathPara>
                </a14:m>
                <a:endParaRPr lang="ar-AE" dirty="0">
                  <a:solidFill>
                    <a:schemeClr val="tx1">
                      <a:lumMod val="50000"/>
                    </a:schemeClr>
                  </a:solidFill>
                </a:endParaRPr>
              </a:p>
            </p:txBody>
          </p:sp>
        </mc:Choice>
        <mc:Fallback xmlns="">
          <p:sp>
            <p:nvSpPr>
              <p:cNvPr id="26" name="Equation">
                <a:extLst>
                  <a:ext uri="{FF2B5EF4-FFF2-40B4-BE49-F238E27FC236}">
                    <a16:creationId xmlns:a16="http://schemas.microsoft.com/office/drawing/2014/main" id="{A25184D0-F281-224F-B78D-E0567DDDF1B1}"/>
                  </a:ext>
                </a:extLst>
              </p:cNvPr>
              <p:cNvSpPr txBox="1">
                <a:spLocks noRot="1" noChangeAspect="1" noMove="1" noResize="1" noEditPoints="1" noAdjustHandles="1" noChangeArrowheads="1" noChangeShapeType="1" noTextEdit="1"/>
              </p:cNvSpPr>
              <p:nvPr/>
            </p:nvSpPr>
            <p:spPr>
              <a:xfrm>
                <a:off x="2521385" y="4934208"/>
                <a:ext cx="278217" cy="259355"/>
              </a:xfrm>
              <a:prstGeom prst="rect">
                <a:avLst/>
              </a:prstGeom>
              <a:blipFill>
                <a:blip r:embed="rId4"/>
                <a:stretch>
                  <a:fillRect l="-17391" t="-28571" r="-60870" b="-6190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Equation">
                <a:extLst>
                  <a:ext uri="{FF2B5EF4-FFF2-40B4-BE49-F238E27FC236}">
                    <a16:creationId xmlns:a16="http://schemas.microsoft.com/office/drawing/2014/main" id="{47499FB1-849D-9647-BC32-3DE622E9F4AD}"/>
                  </a:ext>
                </a:extLst>
              </p:cNvPr>
              <p:cNvSpPr txBox="1"/>
              <p:nvPr/>
            </p:nvSpPr>
            <p:spPr>
              <a:xfrm>
                <a:off x="3657020" y="4940347"/>
                <a:ext cx="1308820" cy="25935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𝑓</m:t>
                          </m:r>
                        </m:e>
                        <m:sub>
                          <m:r>
                            <a:rPr lang="ar-AE" i="1">
                              <a:solidFill>
                                <a:schemeClr val="tx1">
                                  <a:lumMod val="50000"/>
                                </a:schemeClr>
                              </a:solidFill>
                              <a:latin typeface="Cambria Math" panose="02040503050406030204" pitchFamily="18" charset="0"/>
                            </a:rPr>
                            <m:t>𝑖</m:t>
                          </m:r>
                        </m:sub>
                      </m:sSub>
                      <m:r>
                        <a:rPr lang="ar-AE" i="1">
                          <a:solidFill>
                            <a:schemeClr val="tx1">
                              <a:lumMod val="50000"/>
                            </a:schemeClr>
                          </a:solidFill>
                          <a:latin typeface="Cambria Math" panose="02040503050406030204" pitchFamily="18" charset="0"/>
                        </a:rPr>
                        <m:t>(</m:t>
                      </m:r>
                      <m:sSub>
                        <m:sSubPr>
                          <m:ctrlPr>
                            <a:rPr lang="ar-AE" i="1">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𝒃</m:t>
                          </m:r>
                        </m:e>
                        <m:sub>
                          <m:r>
                            <a:rPr lang="ar-AE" i="1">
                              <a:solidFill>
                                <a:schemeClr val="tx1">
                                  <a:lumMod val="50000"/>
                                </a:schemeClr>
                              </a:solidFill>
                              <a:latin typeface="Cambria Math" panose="02040503050406030204" pitchFamily="18" charset="0"/>
                            </a:rPr>
                            <m:t>1</m:t>
                          </m:r>
                        </m:sub>
                      </m:sSub>
                      <m:r>
                        <a:rPr lang="ar-AE" i="1">
                          <a:solidFill>
                            <a:schemeClr val="tx1">
                              <a:lumMod val="50000"/>
                            </a:schemeClr>
                          </a:solidFill>
                          <a:latin typeface="Cambria Math" panose="02040503050406030204" pitchFamily="18" charset="0"/>
                        </a:rPr>
                        <m:t>,…,</m:t>
                      </m:r>
                      <m:sSub>
                        <m:sSubPr>
                          <m:ctrlPr>
                            <a:rPr lang="ar-AE" i="1">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𝒃</m:t>
                          </m:r>
                        </m:e>
                        <m:sub>
                          <m:r>
                            <a:rPr lang="ar-AE" i="1">
                              <a:solidFill>
                                <a:schemeClr val="tx1">
                                  <a:lumMod val="50000"/>
                                </a:schemeClr>
                              </a:solidFill>
                              <a:latin typeface="Cambria Math" panose="02040503050406030204" pitchFamily="18" charset="0"/>
                            </a:rPr>
                            <m:t>𝑛</m:t>
                          </m:r>
                        </m:sub>
                      </m:sSub>
                      <m:r>
                        <a:rPr lang="ar-AE" i="1">
                          <a:solidFill>
                            <a:schemeClr val="tx1">
                              <a:lumMod val="50000"/>
                            </a:schemeClr>
                          </a:solidFill>
                          <a:latin typeface="Cambria Math" panose="02040503050406030204" pitchFamily="18" charset="0"/>
                        </a:rPr>
                        <m:t>)</m:t>
                      </m:r>
                    </m:oMath>
                  </m:oMathPara>
                </a14:m>
                <a:endParaRPr lang="ar-AE" dirty="0">
                  <a:solidFill>
                    <a:schemeClr val="tx1">
                      <a:lumMod val="50000"/>
                    </a:schemeClr>
                  </a:solidFill>
                </a:endParaRPr>
              </a:p>
            </p:txBody>
          </p:sp>
        </mc:Choice>
        <mc:Fallback xmlns="">
          <p:sp>
            <p:nvSpPr>
              <p:cNvPr id="27" name="Equation">
                <a:extLst>
                  <a:ext uri="{FF2B5EF4-FFF2-40B4-BE49-F238E27FC236}">
                    <a16:creationId xmlns:a16="http://schemas.microsoft.com/office/drawing/2014/main" id="{47499FB1-849D-9647-BC32-3DE622E9F4AD}"/>
                  </a:ext>
                </a:extLst>
              </p:cNvPr>
              <p:cNvSpPr txBox="1">
                <a:spLocks noRot="1" noChangeAspect="1" noMove="1" noResize="1" noEditPoints="1" noAdjustHandles="1" noChangeArrowheads="1" noChangeShapeType="1" noTextEdit="1"/>
              </p:cNvSpPr>
              <p:nvPr/>
            </p:nvSpPr>
            <p:spPr>
              <a:xfrm>
                <a:off x="3657020" y="4940347"/>
                <a:ext cx="1308820" cy="259355"/>
              </a:xfrm>
              <a:prstGeom prst="rect">
                <a:avLst/>
              </a:prstGeom>
              <a:blipFill>
                <a:blip r:embed="rId5"/>
                <a:stretch>
                  <a:fillRect l="-5769" t="-22727" r="-12500" b="-59091"/>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Equation">
                <a:extLst>
                  <a:ext uri="{FF2B5EF4-FFF2-40B4-BE49-F238E27FC236}">
                    <a16:creationId xmlns:a16="http://schemas.microsoft.com/office/drawing/2014/main" id="{88A6B750-3DB8-2B43-A7E8-855374CA1A2C}"/>
                  </a:ext>
                </a:extLst>
              </p:cNvPr>
              <p:cNvSpPr txBox="1"/>
              <p:nvPr/>
            </p:nvSpPr>
            <p:spPr>
              <a:xfrm>
                <a:off x="6161028" y="4404741"/>
                <a:ext cx="850553" cy="28193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accent2"/>
                              </a:solidFill>
                              <a:latin typeface="Cambria Math" panose="02040503050406030204" pitchFamily="18" charset="0"/>
                            </a:rPr>
                          </m:ctrlPr>
                        </m:sSubPr>
                        <m:e>
                          <m:r>
                            <a:rPr lang="ar-AE" i="1">
                              <a:solidFill>
                                <a:schemeClr val="accent2"/>
                              </a:solidFill>
                              <a:latin typeface="Cambria Math" panose="02040503050406030204" pitchFamily="18" charset="0"/>
                            </a:rPr>
                            <m:t>𝒂</m:t>
                          </m:r>
                        </m:e>
                        <m:sub>
                          <m:r>
                            <a:rPr lang="ar-AE" i="1">
                              <a:solidFill>
                                <a:schemeClr val="accent2"/>
                              </a:solidFill>
                              <a:latin typeface="Cambria Math" panose="02040503050406030204" pitchFamily="18" charset="0"/>
                            </a:rPr>
                            <m:t>𝑖</m:t>
                          </m:r>
                        </m:sub>
                      </m:sSub>
                      <m:r>
                        <a:rPr lang="ar-AE" i="1">
                          <a:solidFill>
                            <a:schemeClr val="accent2"/>
                          </a:solidFill>
                          <a:latin typeface="Cambria Math" panose="02040503050406030204" pitchFamily="18" charset="0"/>
                        </a:rPr>
                        <m:t>∈</m:t>
                      </m:r>
                      <m:sSup>
                        <m:sSupPr>
                          <m:ctrlPr>
                            <a:rPr lang="ar-AE" i="1">
                              <a:solidFill>
                                <a:schemeClr val="accent2"/>
                              </a:solidFill>
                              <a:latin typeface="Cambria Math" panose="02040503050406030204" pitchFamily="18" charset="0"/>
                            </a:rPr>
                          </m:ctrlPr>
                        </m:sSupPr>
                        <m:e>
                          <m:r>
                            <a:rPr lang="ar-AE" i="1">
                              <a:solidFill>
                                <a:schemeClr val="accent2"/>
                              </a:solidFill>
                              <a:latin typeface="Cambria Math" panose="02040503050406030204" pitchFamily="18" charset="0"/>
                            </a:rPr>
                            <m:t>ℝ</m:t>
                          </m:r>
                        </m:e>
                        <m:sup>
                          <m:r>
                            <a:rPr lang="ar-AE" i="1">
                              <a:solidFill>
                                <a:schemeClr val="accent2"/>
                              </a:solidFill>
                              <a:latin typeface="Cambria Math" panose="02040503050406030204" pitchFamily="18" charset="0"/>
                            </a:rPr>
                            <m:t>𝑘</m:t>
                          </m:r>
                        </m:sup>
                      </m:sSup>
                    </m:oMath>
                  </m:oMathPara>
                </a14:m>
                <a:endParaRPr lang="ar-AE" dirty="0">
                  <a:solidFill>
                    <a:schemeClr val="accent2"/>
                  </a:solidFill>
                </a:endParaRPr>
              </a:p>
            </p:txBody>
          </p:sp>
        </mc:Choice>
        <mc:Fallback xmlns="">
          <p:sp>
            <p:nvSpPr>
              <p:cNvPr id="28" name="Equation">
                <a:extLst>
                  <a:ext uri="{FF2B5EF4-FFF2-40B4-BE49-F238E27FC236}">
                    <a16:creationId xmlns:a16="http://schemas.microsoft.com/office/drawing/2014/main" id="{88A6B750-3DB8-2B43-A7E8-855374CA1A2C}"/>
                  </a:ext>
                </a:extLst>
              </p:cNvPr>
              <p:cNvSpPr txBox="1">
                <a:spLocks noRot="1" noChangeAspect="1" noMove="1" noResize="1" noEditPoints="1" noAdjustHandles="1" noChangeArrowheads="1" noChangeShapeType="1" noTextEdit="1"/>
              </p:cNvSpPr>
              <p:nvPr/>
            </p:nvSpPr>
            <p:spPr>
              <a:xfrm>
                <a:off x="6161028" y="4404741"/>
                <a:ext cx="850553" cy="281937"/>
              </a:xfrm>
              <a:prstGeom prst="rect">
                <a:avLst/>
              </a:prstGeom>
              <a:blipFill>
                <a:blip r:embed="rId6"/>
                <a:stretch>
                  <a:fillRect l="-2985" t="-26087" r="-20896" b="-4782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Equation">
                <a:extLst>
                  <a:ext uri="{FF2B5EF4-FFF2-40B4-BE49-F238E27FC236}">
                    <a16:creationId xmlns:a16="http://schemas.microsoft.com/office/drawing/2014/main" id="{CD6B87B6-1628-1D4D-85AD-13AB4EF9A390}"/>
                  </a:ext>
                </a:extLst>
              </p:cNvPr>
              <p:cNvSpPr txBox="1"/>
              <p:nvPr/>
            </p:nvSpPr>
            <p:spPr>
              <a:xfrm>
                <a:off x="6161028" y="5588224"/>
                <a:ext cx="711733" cy="276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accent6"/>
                              </a:solidFill>
                              <a:latin typeface="Cambria Math" panose="02040503050406030204" pitchFamily="18" charset="0"/>
                            </a:rPr>
                          </m:ctrlPr>
                        </m:sSubPr>
                        <m:e>
                          <m:r>
                            <a:rPr lang="ar-AE" i="1">
                              <a:solidFill>
                                <a:schemeClr val="accent6"/>
                              </a:solidFill>
                              <a:latin typeface="Cambria Math" panose="02040503050406030204" pitchFamily="18" charset="0"/>
                            </a:rPr>
                            <m:t>𝑝</m:t>
                          </m:r>
                        </m:e>
                        <m:sub>
                          <m:r>
                            <a:rPr lang="ar-AE" i="1">
                              <a:solidFill>
                                <a:schemeClr val="accent6"/>
                              </a:solidFill>
                              <a:latin typeface="Cambria Math" panose="02040503050406030204" pitchFamily="18" charset="0"/>
                            </a:rPr>
                            <m:t>𝑖</m:t>
                          </m:r>
                        </m:sub>
                      </m:sSub>
                      <m:r>
                        <a:rPr lang="ar-AE" i="1">
                          <a:solidFill>
                            <a:schemeClr val="accent6"/>
                          </a:solidFill>
                          <a:latin typeface="Cambria Math" panose="02040503050406030204" pitchFamily="18" charset="0"/>
                        </a:rPr>
                        <m:t>∈</m:t>
                      </m:r>
                      <m:r>
                        <a:rPr lang="ar-AE" i="1">
                          <a:solidFill>
                            <a:schemeClr val="accent6"/>
                          </a:solidFill>
                          <a:latin typeface="Cambria Math" panose="02040503050406030204" pitchFamily="18" charset="0"/>
                        </a:rPr>
                        <m:t>ℝ</m:t>
                      </m:r>
                    </m:oMath>
                  </m:oMathPara>
                </a14:m>
                <a:endParaRPr lang="ar-AE" dirty="0">
                  <a:solidFill>
                    <a:schemeClr val="accent6"/>
                  </a:solidFill>
                </a:endParaRPr>
              </a:p>
            </p:txBody>
          </p:sp>
        </mc:Choice>
        <mc:Fallback xmlns="">
          <p:sp>
            <p:nvSpPr>
              <p:cNvPr id="29" name="Equation">
                <a:extLst>
                  <a:ext uri="{FF2B5EF4-FFF2-40B4-BE49-F238E27FC236}">
                    <a16:creationId xmlns:a16="http://schemas.microsoft.com/office/drawing/2014/main" id="{CD6B87B6-1628-1D4D-85AD-13AB4EF9A390}"/>
                  </a:ext>
                </a:extLst>
              </p:cNvPr>
              <p:cNvSpPr txBox="1">
                <a:spLocks noRot="1" noChangeAspect="1" noMove="1" noResize="1" noEditPoints="1" noAdjustHandles="1" noChangeArrowheads="1" noChangeShapeType="1" noTextEdit="1"/>
              </p:cNvSpPr>
              <p:nvPr/>
            </p:nvSpPr>
            <p:spPr>
              <a:xfrm>
                <a:off x="6161028" y="5588224"/>
                <a:ext cx="711733" cy="276999"/>
              </a:xfrm>
              <a:prstGeom prst="rect">
                <a:avLst/>
              </a:prstGeom>
              <a:blipFill>
                <a:blip r:embed="rId7"/>
                <a:stretch>
                  <a:fillRect l="-7143" t="-27273" r="-25000" b="-5454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Equation">
                <a:extLst>
                  <a:ext uri="{FF2B5EF4-FFF2-40B4-BE49-F238E27FC236}">
                    <a16:creationId xmlns:a16="http://schemas.microsoft.com/office/drawing/2014/main" id="{EF41619F-A497-D74F-80C2-CB7EEB6A5CB2}"/>
                  </a:ext>
                </a:extLst>
              </p:cNvPr>
              <p:cNvSpPr txBox="1"/>
              <p:nvPr/>
            </p:nvSpPr>
            <p:spPr>
              <a:xfrm>
                <a:off x="7878579" y="4847428"/>
                <a:ext cx="1913793" cy="5849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𝑢</m:t>
                          </m:r>
                        </m:e>
                        <m:sub>
                          <m:r>
                            <a:rPr lang="ar-AE" i="1">
                              <a:solidFill>
                                <a:schemeClr val="tx1">
                                  <a:lumMod val="50000"/>
                                </a:schemeClr>
                              </a:solidFill>
                              <a:latin typeface="Cambria Math" panose="02040503050406030204" pitchFamily="18" charset="0"/>
                            </a:rPr>
                            <m:t>𝑖</m:t>
                          </m:r>
                        </m:sub>
                      </m:sSub>
                      <m:r>
                        <a:rPr lang="ar-AE" i="1">
                          <a:solidFill>
                            <a:schemeClr val="tx1">
                              <a:lumMod val="50000"/>
                            </a:schemeClr>
                          </a:solidFill>
                          <a:latin typeface="Cambria Math" panose="02040503050406030204" pitchFamily="18" charset="0"/>
                        </a:rPr>
                        <m:t>=</m:t>
                      </m:r>
                      <m:limUpp>
                        <m:limUppPr>
                          <m:ctrlPr>
                            <a:rPr lang="ar-AE" i="1">
                              <a:solidFill>
                                <a:schemeClr val="tx1">
                                  <a:lumMod val="50000"/>
                                </a:schemeClr>
                              </a:solidFill>
                              <a:latin typeface="Cambria Math" panose="02040503050406030204" pitchFamily="18" charset="0"/>
                            </a:rPr>
                          </m:ctrlPr>
                        </m:limUppPr>
                        <m:e>
                          <m:limLow>
                            <m:limLowPr>
                              <m:ctrlPr>
                                <a:rPr lang="ar-AE" i="1">
                                  <a:solidFill>
                                    <a:schemeClr val="tx1">
                                      <a:lumMod val="50000"/>
                                    </a:schemeClr>
                                  </a:solidFill>
                                  <a:latin typeface="Cambria Math" panose="02040503050406030204" pitchFamily="18" charset="0"/>
                                </a:rPr>
                              </m:ctrlPr>
                            </m:limLowPr>
                            <m:e>
                              <m:r>
                                <a:rPr lang="ar-AE" i="1">
                                  <a:solidFill>
                                    <a:schemeClr val="tx1">
                                      <a:lumMod val="50000"/>
                                    </a:schemeClr>
                                  </a:solidFill>
                                  <a:latin typeface="Cambria Math" panose="02040503050406030204" pitchFamily="18" charset="0"/>
                                </a:rPr>
                                <m:t>∑</m:t>
                              </m:r>
                            </m:e>
                            <m:lim>
                              <m:r>
                                <a:rPr lang="ar-AE" i="1">
                                  <a:solidFill>
                                    <a:schemeClr val="tx1">
                                      <a:lumMod val="50000"/>
                                    </a:schemeClr>
                                  </a:solidFill>
                                  <a:latin typeface="Cambria Math" panose="02040503050406030204" pitchFamily="18" charset="0"/>
                                </a:rPr>
                                <m:t>𝑗</m:t>
                              </m:r>
                              <m:r>
                                <a:rPr lang="ar-AE" i="1">
                                  <a:solidFill>
                                    <a:schemeClr val="tx1">
                                      <a:lumMod val="50000"/>
                                    </a:schemeClr>
                                  </a:solidFill>
                                  <a:latin typeface="Cambria Math" panose="02040503050406030204" pitchFamily="18" charset="0"/>
                                </a:rPr>
                                <m:t>=1</m:t>
                              </m:r>
                            </m:lim>
                          </m:limLow>
                        </m:e>
                        <m:lim>
                          <m:r>
                            <a:rPr lang="ar-AE" i="1">
                              <a:solidFill>
                                <a:schemeClr val="tx1">
                                  <a:lumMod val="50000"/>
                                </a:schemeClr>
                              </a:solidFill>
                              <a:latin typeface="Cambria Math" panose="02040503050406030204" pitchFamily="18" charset="0"/>
                            </a:rPr>
                            <m:t>𝑘</m:t>
                          </m:r>
                        </m:lim>
                      </m:limUpp>
                      <m:sSub>
                        <m:sSubPr>
                          <m:ctrlPr>
                            <a:rPr lang="ar-AE" i="1" smtClean="0">
                              <a:solidFill>
                                <a:schemeClr val="accent2"/>
                              </a:solidFill>
                              <a:latin typeface="Cambria Math" panose="02040503050406030204" pitchFamily="18" charset="0"/>
                            </a:rPr>
                          </m:ctrlPr>
                        </m:sSubPr>
                        <m:e>
                          <m:r>
                            <a:rPr lang="ar-AE" i="1">
                              <a:solidFill>
                                <a:schemeClr val="accent2"/>
                              </a:solidFill>
                              <a:latin typeface="Cambria Math" panose="02040503050406030204" pitchFamily="18" charset="0"/>
                            </a:rPr>
                            <m:t>𝑎</m:t>
                          </m:r>
                        </m:e>
                        <m:sub>
                          <m:r>
                            <a:rPr lang="ar-AE" i="1">
                              <a:solidFill>
                                <a:schemeClr val="accent2"/>
                              </a:solidFill>
                              <a:latin typeface="Cambria Math" panose="02040503050406030204" pitchFamily="18" charset="0"/>
                            </a:rPr>
                            <m:t>𝑖𝑗</m:t>
                          </m:r>
                        </m:sub>
                      </m:sSub>
                      <m:sSub>
                        <m:sSubPr>
                          <m:ctrlPr>
                            <a:rPr lang="ar-AE" i="1" smtClean="0">
                              <a:solidFill>
                                <a:schemeClr val="accent1"/>
                              </a:solidFill>
                              <a:latin typeface="Cambria Math" panose="02040503050406030204" pitchFamily="18" charset="0"/>
                            </a:rPr>
                          </m:ctrlPr>
                        </m:sSubPr>
                        <m:e>
                          <m:r>
                            <a:rPr lang="ar-AE" i="1">
                              <a:solidFill>
                                <a:schemeClr val="accent1"/>
                              </a:solidFill>
                              <a:latin typeface="Cambria Math" panose="02040503050406030204" pitchFamily="18" charset="0"/>
                            </a:rPr>
                            <m:t>𝑣</m:t>
                          </m:r>
                        </m:e>
                        <m:sub>
                          <m:r>
                            <a:rPr lang="ar-AE" i="1">
                              <a:solidFill>
                                <a:schemeClr val="accent1"/>
                              </a:solidFill>
                              <a:latin typeface="Cambria Math" panose="02040503050406030204" pitchFamily="18" charset="0"/>
                            </a:rPr>
                            <m:t>𝑖𝑗</m:t>
                          </m:r>
                        </m:sub>
                      </m:sSub>
                      <m:r>
                        <a:rPr lang="ar-AE" i="1">
                          <a:solidFill>
                            <a:schemeClr val="tx1">
                              <a:lumMod val="50000"/>
                            </a:schemeClr>
                          </a:solidFill>
                          <a:latin typeface="Cambria Math" panose="02040503050406030204" pitchFamily="18" charset="0"/>
                        </a:rPr>
                        <m:t>−</m:t>
                      </m:r>
                      <m:sSub>
                        <m:sSubPr>
                          <m:ctrlPr>
                            <a:rPr lang="ar-AE" i="1" smtClean="0">
                              <a:solidFill>
                                <a:schemeClr val="accent6"/>
                              </a:solidFill>
                              <a:latin typeface="Cambria Math" panose="02040503050406030204" pitchFamily="18" charset="0"/>
                            </a:rPr>
                          </m:ctrlPr>
                        </m:sSubPr>
                        <m:e>
                          <m:r>
                            <a:rPr lang="ar-AE" i="1">
                              <a:solidFill>
                                <a:schemeClr val="accent6"/>
                              </a:solidFill>
                              <a:latin typeface="Cambria Math" panose="02040503050406030204" pitchFamily="18" charset="0"/>
                            </a:rPr>
                            <m:t>𝑝</m:t>
                          </m:r>
                        </m:e>
                        <m:sub>
                          <m:r>
                            <a:rPr lang="ar-AE" i="1">
                              <a:solidFill>
                                <a:schemeClr val="accent6"/>
                              </a:solidFill>
                              <a:latin typeface="Cambria Math" panose="02040503050406030204" pitchFamily="18" charset="0"/>
                            </a:rPr>
                            <m:t>𝑖</m:t>
                          </m:r>
                        </m:sub>
                      </m:sSub>
                    </m:oMath>
                  </m:oMathPara>
                </a14:m>
                <a:endParaRPr lang="ar-AE" dirty="0">
                  <a:solidFill>
                    <a:schemeClr val="tx1">
                      <a:lumMod val="50000"/>
                    </a:schemeClr>
                  </a:solidFill>
                </a:endParaRPr>
              </a:p>
            </p:txBody>
          </p:sp>
        </mc:Choice>
        <mc:Fallback xmlns="">
          <p:sp>
            <p:nvSpPr>
              <p:cNvPr id="30" name="Equation">
                <a:extLst>
                  <a:ext uri="{FF2B5EF4-FFF2-40B4-BE49-F238E27FC236}">
                    <a16:creationId xmlns:a16="http://schemas.microsoft.com/office/drawing/2014/main" id="{EF41619F-A497-D74F-80C2-CB7EEB6A5CB2}"/>
                  </a:ext>
                </a:extLst>
              </p:cNvPr>
              <p:cNvSpPr txBox="1">
                <a:spLocks noRot="1" noChangeAspect="1" noMove="1" noResize="1" noEditPoints="1" noAdjustHandles="1" noChangeArrowheads="1" noChangeShapeType="1" noTextEdit="1"/>
              </p:cNvSpPr>
              <p:nvPr/>
            </p:nvSpPr>
            <p:spPr>
              <a:xfrm>
                <a:off x="7878579" y="4847428"/>
                <a:ext cx="1913793" cy="584904"/>
              </a:xfrm>
              <a:prstGeom prst="rect">
                <a:avLst/>
              </a:prstGeom>
              <a:blipFill>
                <a:blip r:embed="rId8"/>
                <a:stretch>
                  <a:fillRect l="-662" r="-9272" b="-12766"/>
                </a:stretch>
              </a:blipFill>
              <a:ln w="12700">
                <a:miter lim="400000"/>
              </a:ln>
            </p:spPr>
            <p:txBody>
              <a:bodyPr/>
              <a:lstStyle/>
              <a:p>
                <a:r>
                  <a:rPr lang="en-US">
                    <a:noFill/>
                  </a:rPr>
                  <a:t> </a:t>
                </a:r>
              </a:p>
            </p:txBody>
          </p:sp>
        </mc:Fallback>
      </mc:AlternateContent>
      <p:sp>
        <p:nvSpPr>
          <p:cNvPr id="31" name="Line">
            <a:extLst>
              <a:ext uri="{FF2B5EF4-FFF2-40B4-BE49-F238E27FC236}">
                <a16:creationId xmlns:a16="http://schemas.microsoft.com/office/drawing/2014/main" id="{83884351-598A-B14A-9614-6F52FF9E0D1C}"/>
              </a:ext>
            </a:extLst>
          </p:cNvPr>
          <p:cNvSpPr/>
          <p:nvPr/>
        </p:nvSpPr>
        <p:spPr>
          <a:xfrm>
            <a:off x="2634174" y="2960149"/>
            <a:ext cx="2" cy="607244"/>
          </a:xfrm>
          <a:prstGeom prst="line">
            <a:avLst/>
          </a:prstGeom>
          <a:ln>
            <a:tailEnd type="triangle"/>
          </a:ln>
        </p:spPr>
        <p:style>
          <a:lnRef idx="3">
            <a:schemeClr val="dk1"/>
          </a:lnRef>
          <a:fillRef idx="0">
            <a:schemeClr val="dk1"/>
          </a:fillRef>
          <a:effectRef idx="2">
            <a:schemeClr val="dk1"/>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32" name="Private valuations">
            <a:extLst>
              <a:ext uri="{FF2B5EF4-FFF2-40B4-BE49-F238E27FC236}">
                <a16:creationId xmlns:a16="http://schemas.microsoft.com/office/drawing/2014/main" id="{7E34CF61-DF15-DB41-9D97-F718BF52A369}"/>
              </a:ext>
            </a:extLst>
          </p:cNvPr>
          <p:cNvSpPr txBox="1"/>
          <p:nvPr/>
        </p:nvSpPr>
        <p:spPr>
          <a:xfrm>
            <a:off x="611094" y="3640377"/>
            <a:ext cx="1824974" cy="297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400" b="1">
                <a:latin typeface="Helvetica Neue"/>
                <a:ea typeface="Helvetica Neue"/>
                <a:cs typeface="Helvetica Neue"/>
                <a:sym typeface="Helvetica Neue"/>
              </a:defRPr>
            </a:lvl1pPr>
          </a:lstStyle>
          <a:p>
            <a:r>
              <a:rPr sz="1400" dirty="0"/>
              <a:t>Private valuations</a:t>
            </a:r>
          </a:p>
        </p:txBody>
      </p:sp>
      <p:sp>
        <p:nvSpPr>
          <p:cNvPr id="33" name="Players strategically choose bids and send them to the allocation mechanism f">
            <a:extLst>
              <a:ext uri="{FF2B5EF4-FFF2-40B4-BE49-F238E27FC236}">
                <a16:creationId xmlns:a16="http://schemas.microsoft.com/office/drawing/2014/main" id="{32A9958E-23BB-BF46-A95E-5FA3F6376045}"/>
              </a:ext>
            </a:extLst>
          </p:cNvPr>
          <p:cNvSpPr txBox="1"/>
          <p:nvPr/>
        </p:nvSpPr>
        <p:spPr>
          <a:xfrm>
            <a:off x="2074178" y="5455883"/>
            <a:ext cx="2864942" cy="413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1700" b="1">
                <a:latin typeface="Helvetica Neue"/>
                <a:ea typeface="Helvetica Neue"/>
                <a:cs typeface="Helvetica Neue"/>
                <a:sym typeface="Helvetica Neue"/>
              </a:defRPr>
            </a:lvl1pPr>
          </a:lstStyle>
          <a:p>
            <a:r>
              <a:rPr sz="1100" dirty="0"/>
              <a:t>Players strategically choose bids and send them to the allocation mechanism f</a:t>
            </a:r>
          </a:p>
        </p:txBody>
      </p:sp>
      <p:sp>
        <p:nvSpPr>
          <p:cNvPr id="34" name="Line">
            <a:extLst>
              <a:ext uri="{FF2B5EF4-FFF2-40B4-BE49-F238E27FC236}">
                <a16:creationId xmlns:a16="http://schemas.microsoft.com/office/drawing/2014/main" id="{0408304A-B7A8-EC48-9799-CD56F2B6ADB1}"/>
              </a:ext>
            </a:extLst>
          </p:cNvPr>
          <p:cNvSpPr/>
          <p:nvPr/>
        </p:nvSpPr>
        <p:spPr>
          <a:xfrm>
            <a:off x="2634174" y="4034745"/>
            <a:ext cx="2" cy="787498"/>
          </a:xfrm>
          <a:prstGeom prst="line">
            <a:avLst/>
          </a:prstGeom>
          <a:ln>
            <a:tailEnd type="triangle"/>
          </a:ln>
        </p:spPr>
        <p:style>
          <a:lnRef idx="3">
            <a:schemeClr val="dk1"/>
          </a:lnRef>
          <a:fillRef idx="0">
            <a:schemeClr val="dk1"/>
          </a:fillRef>
          <a:effectRef idx="2">
            <a:schemeClr val="dk1"/>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35" name="Line">
            <a:extLst>
              <a:ext uri="{FF2B5EF4-FFF2-40B4-BE49-F238E27FC236}">
                <a16:creationId xmlns:a16="http://schemas.microsoft.com/office/drawing/2014/main" id="{2322ECDD-4EC6-E648-A884-F1EBEDC57739}"/>
              </a:ext>
            </a:extLst>
          </p:cNvPr>
          <p:cNvSpPr/>
          <p:nvPr/>
        </p:nvSpPr>
        <p:spPr>
          <a:xfrm>
            <a:off x="2857795" y="5052853"/>
            <a:ext cx="735059" cy="2"/>
          </a:xfrm>
          <a:prstGeom prst="line">
            <a:avLst/>
          </a:prstGeom>
          <a:ln>
            <a:tailEnd type="triangle"/>
          </a:ln>
        </p:spPr>
        <p:style>
          <a:lnRef idx="3">
            <a:schemeClr val="dk1"/>
          </a:lnRef>
          <a:fillRef idx="0">
            <a:schemeClr val="dk1"/>
          </a:fillRef>
          <a:effectRef idx="2">
            <a:schemeClr val="dk1"/>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36" name="Line">
            <a:extLst>
              <a:ext uri="{FF2B5EF4-FFF2-40B4-BE49-F238E27FC236}">
                <a16:creationId xmlns:a16="http://schemas.microsoft.com/office/drawing/2014/main" id="{0215F2DD-1376-D34B-BE21-AAC3EBFE62FD}"/>
              </a:ext>
            </a:extLst>
          </p:cNvPr>
          <p:cNvSpPr/>
          <p:nvPr/>
        </p:nvSpPr>
        <p:spPr>
          <a:xfrm flipV="1">
            <a:off x="4951557" y="4572482"/>
            <a:ext cx="1131374" cy="349000"/>
          </a:xfrm>
          <a:prstGeom prst="line">
            <a:avLst/>
          </a:prstGeom>
          <a:ln>
            <a:tailEnd type="triangle"/>
          </a:ln>
        </p:spPr>
        <p:style>
          <a:lnRef idx="3">
            <a:schemeClr val="accent2"/>
          </a:lnRef>
          <a:fillRef idx="0">
            <a:schemeClr val="accent2"/>
          </a:fillRef>
          <a:effectRef idx="2">
            <a:schemeClr val="accent2"/>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accent2"/>
              </a:solidFill>
            </a:endParaRPr>
          </a:p>
        </p:txBody>
      </p:sp>
      <p:sp>
        <p:nvSpPr>
          <p:cNvPr id="37" name="Line">
            <a:extLst>
              <a:ext uri="{FF2B5EF4-FFF2-40B4-BE49-F238E27FC236}">
                <a16:creationId xmlns:a16="http://schemas.microsoft.com/office/drawing/2014/main" id="{97353B17-87D6-4C4F-A907-ACD0370909B5}"/>
              </a:ext>
            </a:extLst>
          </p:cNvPr>
          <p:cNvSpPr/>
          <p:nvPr/>
        </p:nvSpPr>
        <p:spPr>
          <a:xfrm>
            <a:off x="4951557" y="5159296"/>
            <a:ext cx="1131372" cy="530335"/>
          </a:xfrm>
          <a:prstGeom prst="line">
            <a:avLst/>
          </a:prstGeom>
          <a:ln>
            <a:tailEnd type="triangle"/>
          </a:ln>
        </p:spPr>
        <p:style>
          <a:lnRef idx="3">
            <a:schemeClr val="accent6"/>
          </a:lnRef>
          <a:fillRef idx="0">
            <a:schemeClr val="accent6"/>
          </a:fillRef>
          <a:effectRef idx="2">
            <a:schemeClr val="accent6"/>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38" name="The mechanism outputs allocations of items, and a payment to charge each player">
            <a:extLst>
              <a:ext uri="{FF2B5EF4-FFF2-40B4-BE49-F238E27FC236}">
                <a16:creationId xmlns:a16="http://schemas.microsoft.com/office/drawing/2014/main" id="{A7FCF158-B690-564B-94AD-9304CFDD7851}"/>
              </a:ext>
            </a:extLst>
          </p:cNvPr>
          <p:cNvSpPr txBox="1"/>
          <p:nvPr/>
        </p:nvSpPr>
        <p:spPr>
          <a:xfrm>
            <a:off x="5191755" y="2856323"/>
            <a:ext cx="2789098" cy="74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defRPr sz="2400" b="1">
                <a:latin typeface="Helvetica Neue"/>
                <a:ea typeface="Helvetica Neue"/>
                <a:cs typeface="Helvetica Neue"/>
                <a:sym typeface="Helvetica Neue"/>
              </a:defRPr>
            </a:lvl1pPr>
          </a:lstStyle>
          <a:p>
            <a:r>
              <a:rPr sz="1400" dirty="0"/>
              <a:t>The mechanism outputs</a:t>
            </a:r>
            <a:r>
              <a:rPr lang="en-US" sz="1400" dirty="0"/>
              <a:t> </a:t>
            </a:r>
            <a:r>
              <a:rPr sz="1400" dirty="0">
                <a:solidFill>
                  <a:schemeClr val="accent2"/>
                </a:solidFill>
              </a:rPr>
              <a:t>allocations of items</a:t>
            </a:r>
            <a:r>
              <a:rPr sz="1400" dirty="0"/>
              <a:t>, and a</a:t>
            </a:r>
            <a:r>
              <a:rPr lang="en-US" sz="1400" dirty="0"/>
              <a:t> </a:t>
            </a:r>
            <a:r>
              <a:rPr sz="1400" dirty="0">
                <a:solidFill>
                  <a:schemeClr val="accent6"/>
                </a:solidFill>
              </a:rPr>
              <a:t>payment</a:t>
            </a:r>
            <a:r>
              <a:rPr sz="1400" dirty="0"/>
              <a:t> to charge each</a:t>
            </a:r>
            <a:r>
              <a:rPr lang="en-US" sz="1400" dirty="0"/>
              <a:t> </a:t>
            </a:r>
            <a:r>
              <a:rPr sz="1400" dirty="0"/>
              <a:t>player</a:t>
            </a:r>
          </a:p>
        </p:txBody>
      </p:sp>
      <p:sp>
        <p:nvSpPr>
          <p:cNvPr id="39" name="Players receive a utility based on allocations, payments, and their private valuation.">
            <a:extLst>
              <a:ext uri="{FF2B5EF4-FFF2-40B4-BE49-F238E27FC236}">
                <a16:creationId xmlns:a16="http://schemas.microsoft.com/office/drawing/2014/main" id="{EC335DE0-D7B5-524F-AAF8-BBD1B9248CE0}"/>
              </a:ext>
            </a:extLst>
          </p:cNvPr>
          <p:cNvSpPr txBox="1"/>
          <p:nvPr/>
        </p:nvSpPr>
        <p:spPr>
          <a:xfrm>
            <a:off x="8927227" y="3563693"/>
            <a:ext cx="2580260" cy="74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defRPr sz="2400" b="1">
                <a:latin typeface="Helvetica Neue"/>
                <a:ea typeface="Helvetica Neue"/>
                <a:cs typeface="Helvetica Neue"/>
                <a:sym typeface="Helvetica Neue"/>
              </a:defRPr>
            </a:lvl1pPr>
          </a:lstStyle>
          <a:p>
            <a:r>
              <a:rPr sz="1400" dirty="0"/>
              <a:t>Players receive utility based on </a:t>
            </a:r>
            <a:r>
              <a:rPr sz="1400" dirty="0">
                <a:solidFill>
                  <a:schemeClr val="accent2"/>
                </a:solidFill>
              </a:rPr>
              <a:t>allocations</a:t>
            </a:r>
            <a:r>
              <a:rPr sz="1400" dirty="0"/>
              <a:t>, </a:t>
            </a:r>
            <a:r>
              <a:rPr sz="1400" dirty="0">
                <a:solidFill>
                  <a:schemeClr val="accent6"/>
                </a:solidFill>
              </a:rPr>
              <a:t>payments</a:t>
            </a:r>
            <a:r>
              <a:rPr sz="1400" dirty="0"/>
              <a:t>, and their </a:t>
            </a:r>
            <a:r>
              <a:rPr sz="1400" dirty="0">
                <a:solidFill>
                  <a:schemeClr val="accent1"/>
                </a:solidFill>
              </a:rPr>
              <a:t>private valuation</a:t>
            </a:r>
            <a:r>
              <a:rPr sz="1400" dirty="0"/>
              <a:t>.</a:t>
            </a:r>
          </a:p>
        </p:txBody>
      </p:sp>
      <p:sp>
        <p:nvSpPr>
          <p:cNvPr id="40" name="Connection Line">
            <a:extLst>
              <a:ext uri="{FF2B5EF4-FFF2-40B4-BE49-F238E27FC236}">
                <a16:creationId xmlns:a16="http://schemas.microsoft.com/office/drawing/2014/main" id="{BD9D02AC-3CD0-4549-9C16-792A89C06D68}"/>
              </a:ext>
            </a:extLst>
          </p:cNvPr>
          <p:cNvSpPr/>
          <p:nvPr/>
        </p:nvSpPr>
        <p:spPr>
          <a:xfrm>
            <a:off x="3225325" y="4404741"/>
            <a:ext cx="7891217" cy="1187004"/>
          </a:xfrm>
          <a:custGeom>
            <a:avLst/>
            <a:gdLst/>
            <a:ahLst/>
            <a:cxnLst>
              <a:cxn ang="0">
                <a:pos x="wd2" y="hd2"/>
              </a:cxn>
              <a:cxn ang="5400000">
                <a:pos x="wd2" y="hd2"/>
              </a:cxn>
              <a:cxn ang="10800000">
                <a:pos x="wd2" y="hd2"/>
              </a:cxn>
              <a:cxn ang="16200000">
                <a:pos x="wd2" y="hd2"/>
              </a:cxn>
            </a:cxnLst>
            <a:rect l="0" t="0" r="r" b="b"/>
            <a:pathLst>
              <a:path w="21600" h="18797" extrusionOk="0">
                <a:moveTo>
                  <a:pt x="0" y="1238"/>
                </a:moveTo>
                <a:cubicBezTo>
                  <a:pt x="7474" y="-2803"/>
                  <a:pt x="14674" y="3050"/>
                  <a:pt x="21600" y="18797"/>
                </a:cubicBezTo>
              </a:path>
            </a:pathLst>
          </a:custGeom>
          <a:ln w="12700">
            <a:miter lim="400000"/>
            <a:tailEnd type="triangle"/>
          </a:ln>
        </p:spPr>
        <p:txBody>
          <a:bodyPr/>
          <a:lstStyle/>
          <a:p>
            <a:endParaRPr sz="3200"/>
          </a:p>
        </p:txBody>
      </p:sp>
      <p:sp>
        <p:nvSpPr>
          <p:cNvPr id="41" name="Line">
            <a:extLst>
              <a:ext uri="{FF2B5EF4-FFF2-40B4-BE49-F238E27FC236}">
                <a16:creationId xmlns:a16="http://schemas.microsoft.com/office/drawing/2014/main" id="{69D4E233-ED76-C740-A3D6-7E510CA343C5}"/>
              </a:ext>
            </a:extLst>
          </p:cNvPr>
          <p:cNvSpPr/>
          <p:nvPr/>
        </p:nvSpPr>
        <p:spPr>
          <a:xfrm>
            <a:off x="7003565" y="4539167"/>
            <a:ext cx="870105" cy="395041"/>
          </a:xfrm>
          <a:prstGeom prst="line">
            <a:avLst/>
          </a:prstGeom>
          <a:ln>
            <a:tailEnd type="triangle"/>
          </a:ln>
        </p:spPr>
        <p:style>
          <a:lnRef idx="3">
            <a:schemeClr val="accent2"/>
          </a:lnRef>
          <a:fillRef idx="0">
            <a:schemeClr val="accent2"/>
          </a:fillRef>
          <a:effectRef idx="2">
            <a:schemeClr val="accent2"/>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accent2"/>
              </a:solidFill>
            </a:endParaRPr>
          </a:p>
        </p:txBody>
      </p:sp>
      <p:sp>
        <p:nvSpPr>
          <p:cNvPr id="42" name="Line">
            <a:extLst>
              <a:ext uri="{FF2B5EF4-FFF2-40B4-BE49-F238E27FC236}">
                <a16:creationId xmlns:a16="http://schemas.microsoft.com/office/drawing/2014/main" id="{81ECEC52-7F76-E042-BF9A-7FD349B5FEFD}"/>
              </a:ext>
            </a:extLst>
          </p:cNvPr>
          <p:cNvSpPr/>
          <p:nvPr/>
        </p:nvSpPr>
        <p:spPr>
          <a:xfrm flipV="1">
            <a:off x="6955298" y="5297622"/>
            <a:ext cx="918372" cy="395042"/>
          </a:xfrm>
          <a:prstGeom prst="line">
            <a:avLst/>
          </a:prstGeom>
          <a:ln>
            <a:tailEnd type="triangle"/>
          </a:ln>
        </p:spPr>
        <p:style>
          <a:lnRef idx="3">
            <a:schemeClr val="accent6"/>
          </a:lnRef>
          <a:fillRef idx="0">
            <a:schemeClr val="accent6"/>
          </a:fillRef>
          <a:effectRef idx="2">
            <a:schemeClr val="accent6"/>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2" name="Title 1">
            <a:extLst>
              <a:ext uri="{FF2B5EF4-FFF2-40B4-BE49-F238E27FC236}">
                <a16:creationId xmlns:a16="http://schemas.microsoft.com/office/drawing/2014/main" id="{9BBF26AF-F8E0-DE49-94BD-F7093D4CB400}"/>
              </a:ext>
            </a:extLst>
          </p:cNvPr>
          <p:cNvSpPr>
            <a:spLocks noGrp="1"/>
          </p:cNvSpPr>
          <p:nvPr>
            <p:ph type="title"/>
          </p:nvPr>
        </p:nvSpPr>
        <p:spPr/>
        <p:txBody>
          <a:bodyPr/>
          <a:lstStyle/>
          <a:p>
            <a:r>
              <a:rPr lang="en-US" dirty="0"/>
              <a:t>Recall: Auction Model*</a:t>
            </a:r>
          </a:p>
        </p:txBody>
      </p:sp>
      <p:sp>
        <p:nvSpPr>
          <p:cNvPr id="4" name="TextBox 3">
            <a:extLst>
              <a:ext uri="{FF2B5EF4-FFF2-40B4-BE49-F238E27FC236}">
                <a16:creationId xmlns:a16="http://schemas.microsoft.com/office/drawing/2014/main" id="{5BC328FD-76A8-CA40-AE7D-23B17F5883BA}"/>
              </a:ext>
            </a:extLst>
          </p:cNvPr>
          <p:cNvSpPr txBox="1"/>
          <p:nvPr/>
        </p:nvSpPr>
        <p:spPr>
          <a:xfrm>
            <a:off x="1917185" y="1244973"/>
            <a:ext cx="4599709" cy="276999"/>
          </a:xfrm>
          <a:prstGeom prst="rect">
            <a:avLst/>
          </a:prstGeom>
          <a:noFill/>
        </p:spPr>
        <p:txBody>
          <a:bodyPr wrap="square" rtlCol="0">
            <a:spAutoFit/>
          </a:bodyPr>
          <a:lstStyle/>
          <a:p>
            <a:pPr algn="r"/>
            <a:r>
              <a:rPr lang="en-US" sz="1200" dirty="0"/>
              <a:t>*for the sake of this talk, at least!</a:t>
            </a:r>
          </a:p>
        </p:txBody>
      </p:sp>
      <p:sp>
        <p:nvSpPr>
          <p:cNvPr id="9" name="Footer Placeholder 8">
            <a:extLst>
              <a:ext uri="{FF2B5EF4-FFF2-40B4-BE49-F238E27FC236}">
                <a16:creationId xmlns:a16="http://schemas.microsoft.com/office/drawing/2014/main" id="{52ADE7A1-914E-1243-A5A1-A82E3E487630}"/>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A6C939AF-907B-FE48-AAD8-62CA01B27823}"/>
              </a:ext>
            </a:extLst>
          </p:cNvPr>
          <p:cNvSpPr>
            <a:spLocks noGrp="1"/>
          </p:cNvSpPr>
          <p:nvPr>
            <p:ph type="sldNum" sz="quarter" idx="12"/>
          </p:nvPr>
        </p:nvSpPr>
        <p:spPr/>
        <p:txBody>
          <a:bodyPr/>
          <a:lstStyle/>
          <a:p>
            <a:fld id="{E5AEC740-BABD-4C48-8F63-5465F5E4020A}" type="slidenum">
              <a:rPr lang="en-US" smtClean="0"/>
              <a:t>11</a:t>
            </a:fld>
            <a:endParaRPr lang="en-US"/>
          </a:p>
        </p:txBody>
      </p:sp>
      <p:pic>
        <p:nvPicPr>
          <p:cNvPr id="5" name="Picture 4" descr="Diagram&#10;&#10;Description automatically generated">
            <a:extLst>
              <a:ext uri="{FF2B5EF4-FFF2-40B4-BE49-F238E27FC236}">
                <a16:creationId xmlns:a16="http://schemas.microsoft.com/office/drawing/2014/main" id="{1A79E57A-74F1-8D45-9CF1-D916A764DEB5}"/>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2893378" y="4062757"/>
            <a:ext cx="4418871" cy="210503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p:spPr>
      </p:pic>
      <p:sp>
        <p:nvSpPr>
          <p:cNvPr id="43" name="Connection Line">
            <a:extLst>
              <a:ext uri="{FF2B5EF4-FFF2-40B4-BE49-F238E27FC236}">
                <a16:creationId xmlns:a16="http://schemas.microsoft.com/office/drawing/2014/main" id="{4781532A-2BF8-DA4D-877E-5B4257AE9B76}"/>
              </a:ext>
            </a:extLst>
          </p:cNvPr>
          <p:cNvSpPr/>
          <p:nvPr/>
        </p:nvSpPr>
        <p:spPr>
          <a:xfrm>
            <a:off x="3025498" y="3706165"/>
            <a:ext cx="6067377" cy="1245770"/>
          </a:xfrm>
          <a:custGeom>
            <a:avLst/>
            <a:gdLst/>
            <a:ahLst/>
            <a:cxnLst>
              <a:cxn ang="0">
                <a:pos x="wd2" y="hd2"/>
              </a:cxn>
              <a:cxn ang="5400000">
                <a:pos x="wd2" y="hd2"/>
              </a:cxn>
              <a:cxn ang="10800000">
                <a:pos x="wd2" y="hd2"/>
              </a:cxn>
              <a:cxn ang="16200000">
                <a:pos x="wd2" y="hd2"/>
              </a:cxn>
            </a:cxnLst>
            <a:rect l="0" t="0" r="r" b="b"/>
            <a:pathLst>
              <a:path w="21600" h="18797" extrusionOk="0">
                <a:moveTo>
                  <a:pt x="0" y="1238"/>
                </a:moveTo>
                <a:cubicBezTo>
                  <a:pt x="7474" y="-2803"/>
                  <a:pt x="14674" y="3050"/>
                  <a:pt x="21600" y="18797"/>
                </a:cubicBezTo>
              </a:path>
            </a:pathLst>
          </a:custGeom>
          <a:ln>
            <a:tailEnd type="triangle"/>
          </a:ln>
        </p:spPr>
        <p:style>
          <a:lnRef idx="3">
            <a:schemeClr val="accent1"/>
          </a:lnRef>
          <a:fillRef idx="0">
            <a:schemeClr val="accent1"/>
          </a:fillRef>
          <a:effectRef idx="2">
            <a:schemeClr val="accent1"/>
          </a:effectRef>
          <a:fontRef idx="minor">
            <a:schemeClr val="tx1"/>
          </a:fontRef>
        </p:style>
        <p:txBody>
          <a:bodyPr/>
          <a:lstStyle/>
          <a:p>
            <a:endParaRPr/>
          </a:p>
        </p:txBody>
      </p:sp>
      <p:pic>
        <p:nvPicPr>
          <p:cNvPr id="11" name="Picture 10" descr="A picture containing text&#10;&#10;Description automatically generated">
            <a:extLst>
              <a:ext uri="{FF2B5EF4-FFF2-40B4-BE49-F238E27FC236}">
                <a16:creationId xmlns:a16="http://schemas.microsoft.com/office/drawing/2014/main" id="{E59114AD-9E6C-EB4D-B611-965E96ACBF43}"/>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7735976" y="445134"/>
            <a:ext cx="3890468" cy="1952792"/>
          </a:xfrm>
          <a:prstGeom prst="rect">
            <a:avLst/>
          </a:prstGeom>
        </p:spPr>
      </p:pic>
      <p:sp>
        <p:nvSpPr>
          <p:cNvPr id="12" name="Rectangle 11">
            <a:extLst>
              <a:ext uri="{FF2B5EF4-FFF2-40B4-BE49-F238E27FC236}">
                <a16:creationId xmlns:a16="http://schemas.microsoft.com/office/drawing/2014/main" id="{E0FC2446-0D59-4C4A-ACBF-4FBF8256034C}"/>
              </a:ext>
            </a:extLst>
          </p:cNvPr>
          <p:cNvSpPr/>
          <p:nvPr/>
        </p:nvSpPr>
        <p:spPr>
          <a:xfrm>
            <a:off x="9559636" y="365125"/>
            <a:ext cx="2291938" cy="21701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4672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9" grpId="0"/>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Why “differentiable economics”?"/>
          <p:cNvSpPr txBox="1">
            <a:spLocks noGrp="1"/>
          </p:cNvSpPr>
          <p:nvPr>
            <p:ph type="title"/>
          </p:nvPr>
        </p:nvSpPr>
        <p:spPr/>
        <p:txBody>
          <a:bodyPr>
            <a:normAutofit/>
          </a:bodyPr>
          <a:lstStyle>
            <a:lvl1pPr defTabSz="484886">
              <a:defRPr sz="6640"/>
            </a:lvl1pPr>
          </a:lstStyle>
          <a:p>
            <a:r>
              <a:rPr lang="en-US" sz="4400" dirty="0"/>
              <a:t>Differentiable Economics</a:t>
            </a:r>
          </a:p>
        </p:txBody>
      </p:sp>
      <p:sp>
        <p:nvSpPr>
          <p:cNvPr id="125" name="Differentiable programming — term coined by Yann LeCun…"/>
          <p:cNvSpPr txBox="1">
            <a:spLocks noGrp="1"/>
          </p:cNvSpPr>
          <p:nvPr>
            <p:ph idx="1"/>
          </p:nvPr>
        </p:nvSpPr>
        <p:spPr/>
        <p:txBody>
          <a:bodyPr>
            <a:normAutofit fontScale="92500"/>
          </a:bodyPr>
          <a:lstStyle/>
          <a:p>
            <a:pPr marL="0" indent="0">
              <a:buNone/>
            </a:pPr>
            <a:r>
              <a:rPr lang="en-US" dirty="0">
                <a:hlinkClick r:id="rId2"/>
              </a:rPr>
              <a:t>Differentiable programming</a:t>
            </a:r>
            <a:r>
              <a:rPr lang="en-US" dirty="0"/>
              <a:t> — term coined by Yann </a:t>
            </a:r>
            <a:r>
              <a:rPr lang="en-US" dirty="0" err="1"/>
              <a:t>LeCun</a:t>
            </a:r>
            <a:endParaRPr lang="en-US" dirty="0"/>
          </a:p>
          <a:p>
            <a:pPr lvl="1"/>
            <a:r>
              <a:rPr lang="en-US" dirty="0"/>
              <a:t>“OK, Deep Learning has outlived its usefulness as a buzz-phrase. Deep Learning </a:t>
            </a:r>
            <a:r>
              <a:rPr lang="en-US" dirty="0" err="1"/>
              <a:t>est</a:t>
            </a:r>
            <a:r>
              <a:rPr lang="en-US" dirty="0"/>
              <a:t> mort. </a:t>
            </a:r>
            <a:r>
              <a:rPr lang="en-US" dirty="0" err="1"/>
              <a:t>Vive</a:t>
            </a:r>
            <a:r>
              <a:rPr lang="en-US" dirty="0"/>
              <a:t> Differentiable Programming! …Yeah, Differentiable Programming is little more than a rebranding of the modern collection Deep Learning techniques…”</a:t>
            </a:r>
          </a:p>
          <a:p>
            <a:pPr lvl="1"/>
            <a:r>
              <a:rPr lang="en-US" dirty="0"/>
              <a:t>“But the important point is that people are now building a new kind of software by assembling networks of parameterized functional blocks and by training them from examples using some form of gradient-based optimization. “</a:t>
            </a:r>
          </a:p>
          <a:p>
            <a:pPr marL="457200" lvl="1" indent="0">
              <a:buNone/>
            </a:pPr>
            <a:endParaRPr lang="en-US" dirty="0"/>
          </a:p>
          <a:p>
            <a:pPr marL="0" indent="0">
              <a:buNone/>
            </a:pPr>
            <a:r>
              <a:rPr lang="en-US" dirty="0"/>
              <a:t>Differentiable economics — term coined in same spirit by David Parkes</a:t>
            </a:r>
          </a:p>
          <a:p>
            <a:pPr lvl="1"/>
            <a:r>
              <a:rPr lang="en-US" dirty="0"/>
              <a:t>Combines the same basic building blocks to create mechanisms that are differentiable, allowing them to be optimized using gradient descent</a:t>
            </a:r>
          </a:p>
        </p:txBody>
      </p:sp>
      <p:sp>
        <p:nvSpPr>
          <p:cNvPr id="4" name="Slide Number Placeholder 3">
            <a:extLst>
              <a:ext uri="{FF2B5EF4-FFF2-40B4-BE49-F238E27FC236}">
                <a16:creationId xmlns:a16="http://schemas.microsoft.com/office/drawing/2014/main" id="{A192D985-63AD-154E-8B54-D1185EB83CA2}"/>
              </a:ext>
            </a:extLst>
          </p:cNvPr>
          <p:cNvSpPr>
            <a:spLocks noGrp="1"/>
          </p:cNvSpPr>
          <p:nvPr>
            <p:ph type="sldNum" sz="quarter" idx="12"/>
          </p:nvPr>
        </p:nvSpPr>
        <p:spPr/>
        <p:txBody>
          <a:bodyPr/>
          <a:lstStyle/>
          <a:p>
            <a:fld id="{86CB4B4D-7CA3-9044-876B-883B54F8677D}" type="slidenum">
              <a:rPr lang="en-US" smtClean="0"/>
              <a:pPr/>
              <a:t>12</a:t>
            </a:fld>
            <a:endParaRPr lang="en-US"/>
          </a:p>
        </p:txBody>
      </p:sp>
      <p:pic>
        <p:nvPicPr>
          <p:cNvPr id="16" name="Picture 15" descr="Graphical user interface, text, application&#10;&#10;Description automatically generated with medium confidence">
            <a:extLst>
              <a:ext uri="{FF2B5EF4-FFF2-40B4-BE49-F238E27FC236}">
                <a16:creationId xmlns:a16="http://schemas.microsoft.com/office/drawing/2014/main" id="{02FCFAA5-BF48-764D-A3BD-3777EE72A94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50828" y="580244"/>
            <a:ext cx="4429496" cy="895323"/>
          </a:xfrm>
          <a:prstGeom prst="rect">
            <a:avLst/>
          </a:prstGeom>
        </p:spPr>
      </p:pic>
      <p:sp>
        <p:nvSpPr>
          <p:cNvPr id="14" name="Footer Placeholder 13">
            <a:extLst>
              <a:ext uri="{FF2B5EF4-FFF2-40B4-BE49-F238E27FC236}">
                <a16:creationId xmlns:a16="http://schemas.microsoft.com/office/drawing/2014/main" id="{E1224815-3A49-0443-9A59-BB8ABBE4B48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08551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RegretNet"/>
          <p:cNvSpPr txBox="1">
            <a:spLocks noGrp="1"/>
          </p:cNvSpPr>
          <p:nvPr>
            <p:ph type="title"/>
          </p:nvPr>
        </p:nvSpPr>
        <p:spPr>
          <a:prstGeom prst="rect">
            <a:avLst/>
          </a:prstGeom>
        </p:spPr>
        <p:txBody>
          <a:bodyPr/>
          <a:lstStyle/>
          <a:p>
            <a:r>
              <a:rPr dirty="0" err="1"/>
              <a:t>RegretNet</a:t>
            </a:r>
            <a:r>
              <a:rPr lang="en-US" dirty="0"/>
              <a:t> (and other, similar networks)</a:t>
            </a:r>
            <a:endParaRPr dirty="0"/>
          </a:p>
        </p:txBody>
      </p:sp>
      <p:sp>
        <p:nvSpPr>
          <p:cNvPr id="156" name="The ideal auction mechanism: strategyproof while maximizing revenue…"/>
          <p:cNvSpPr txBox="1">
            <a:spLocks noGrp="1"/>
          </p:cNvSpPr>
          <p:nvPr>
            <p:ph type="body" idx="1"/>
          </p:nvPr>
        </p:nvSpPr>
        <p:spPr>
          <a:prstGeom prst="rect">
            <a:avLst/>
          </a:prstGeom>
        </p:spPr>
        <p:txBody>
          <a:bodyPr>
            <a:normAutofit fontScale="62500" lnSpcReduction="20000"/>
          </a:bodyPr>
          <a:lstStyle/>
          <a:p>
            <a:pPr marL="0" indent="0" defTabSz="354965">
              <a:spcBef>
                <a:spcPts val="2500"/>
              </a:spcBef>
              <a:buNone/>
              <a:defRPr sz="4472"/>
            </a:pPr>
            <a:r>
              <a:rPr lang="en-US" dirty="0"/>
              <a:t>Focus on optimal auctions</a:t>
            </a:r>
            <a:r>
              <a:rPr dirty="0"/>
              <a:t>: </a:t>
            </a:r>
            <a:r>
              <a:rPr lang="en-US" dirty="0"/>
              <a:t>DSIC (i.e., </a:t>
            </a:r>
            <a:r>
              <a:rPr dirty="0" err="1"/>
              <a:t>strategyproof</a:t>
            </a:r>
            <a:r>
              <a:rPr lang="en-US" dirty="0"/>
              <a:t>) &amp; revenue maximizing</a:t>
            </a:r>
            <a:endParaRPr i="1" dirty="0">
              <a:latin typeface="Helvetica"/>
              <a:ea typeface="Helvetica"/>
              <a:cs typeface="Helvetica"/>
              <a:sym typeface="Helvetica"/>
            </a:endParaRPr>
          </a:p>
          <a:p>
            <a:pPr marL="0" indent="0" defTabSz="354965">
              <a:spcBef>
                <a:spcPts val="2500"/>
              </a:spcBef>
              <a:buNone/>
              <a:defRPr sz="4472"/>
            </a:pPr>
            <a:r>
              <a:rPr dirty="0" err="1"/>
              <a:t>Dütting</a:t>
            </a:r>
            <a:r>
              <a:rPr dirty="0"/>
              <a:t> et al, “Optimal Auctions Through Deep Learning”: parameterize auction mechanism </a:t>
            </a:r>
            <a:r>
              <a:rPr dirty="0">
                <a:solidFill>
                  <a:schemeClr val="accent1"/>
                </a:solidFill>
              </a:rPr>
              <a:t>(function </a:t>
            </a:r>
            <a:r>
              <a:rPr lang="en-US" i="1" dirty="0">
                <a:solidFill>
                  <a:schemeClr val="accent1"/>
                </a:solidFill>
              </a:rPr>
              <a:t>f</a:t>
            </a:r>
            <a:r>
              <a:rPr lang="en-US" dirty="0">
                <a:solidFill>
                  <a:schemeClr val="accent1"/>
                </a:solidFill>
              </a:rPr>
              <a:t> </a:t>
            </a:r>
            <a:r>
              <a:rPr dirty="0">
                <a:solidFill>
                  <a:schemeClr val="accent1"/>
                </a:solidFill>
              </a:rPr>
              <a:t>from bids to winners/payments</a:t>
            </a:r>
            <a:r>
              <a:rPr lang="en-US" dirty="0">
                <a:solidFill>
                  <a:schemeClr val="accent1"/>
                </a:solidFill>
              </a:rPr>
              <a:t> in previous slide</a:t>
            </a:r>
            <a:r>
              <a:rPr dirty="0">
                <a:solidFill>
                  <a:schemeClr val="accent1"/>
                </a:solidFill>
              </a:rPr>
              <a:t>)</a:t>
            </a:r>
            <a:r>
              <a:rPr dirty="0"/>
              <a:t> as deep neural network:</a:t>
            </a:r>
          </a:p>
          <a:p>
            <a:pPr marL="524256" lvl="1" indent="-262128" defTabSz="354965">
              <a:spcBef>
                <a:spcPts val="2500"/>
              </a:spcBef>
              <a:defRPr sz="4472"/>
            </a:pPr>
            <a:r>
              <a:rPr dirty="0"/>
              <a:t>Maximiz</a:t>
            </a:r>
            <a:r>
              <a:rPr lang="en-US" dirty="0"/>
              <a:t>ation of</a:t>
            </a:r>
            <a:r>
              <a:rPr dirty="0"/>
              <a:t> revenue </a:t>
            </a:r>
            <a:r>
              <a:rPr lang="en-US" dirty="0">
                <a:sym typeface="Wingdings" pitchFamily="2" charset="2"/>
              </a:rPr>
              <a:t></a:t>
            </a:r>
            <a:r>
              <a:rPr dirty="0"/>
              <a:t> </a:t>
            </a:r>
            <a:r>
              <a:rPr lang="en-US" dirty="0"/>
              <a:t>include</a:t>
            </a:r>
            <a:r>
              <a:rPr dirty="0"/>
              <a:t> a revenue term in the loss function</a:t>
            </a:r>
            <a:r>
              <a:rPr lang="en-US" dirty="0"/>
              <a:t> during training</a:t>
            </a:r>
            <a:endParaRPr dirty="0"/>
          </a:p>
          <a:p>
            <a:pPr marL="524256" lvl="1" indent="-262128" defTabSz="354965">
              <a:spcBef>
                <a:spcPts val="2500"/>
              </a:spcBef>
              <a:defRPr sz="4472"/>
            </a:pPr>
            <a:r>
              <a:rPr dirty="0"/>
              <a:t>Strategyproof</a:t>
            </a:r>
            <a:r>
              <a:rPr lang="en-US" dirty="0"/>
              <a:t>ness constraint</a:t>
            </a:r>
            <a:r>
              <a:rPr dirty="0"/>
              <a:t> </a:t>
            </a:r>
            <a:r>
              <a:rPr lang="en-US" dirty="0">
                <a:sym typeface="Wingdings" pitchFamily="2" charset="2"/>
              </a:rPr>
              <a:t></a:t>
            </a:r>
            <a:r>
              <a:rPr dirty="0"/>
              <a:t> compute strategic inputs via gradient ascent, train on these to reduce how much strategyproofness is violated</a:t>
            </a:r>
          </a:p>
        </p:txBody>
      </p:sp>
      <p:sp>
        <p:nvSpPr>
          <p:cNvPr id="2" name="Slide Number Placeholder 1">
            <a:extLst>
              <a:ext uri="{FF2B5EF4-FFF2-40B4-BE49-F238E27FC236}">
                <a16:creationId xmlns:a16="http://schemas.microsoft.com/office/drawing/2014/main" id="{35C49C33-619D-6A42-A2C8-9A3EDB1A10D9}"/>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285474123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uiExpand="1" build="p" bldLvl="2"/>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Estimating regret"/>
          <p:cNvSpPr txBox="1">
            <a:spLocks noGrp="1"/>
          </p:cNvSpPr>
          <p:nvPr>
            <p:ph type="title"/>
          </p:nvPr>
        </p:nvSpPr>
        <p:spPr>
          <a:prstGeom prst="rect">
            <a:avLst/>
          </a:prstGeom>
        </p:spPr>
        <p:txBody>
          <a:bodyPr/>
          <a:lstStyle/>
          <a:p>
            <a:r>
              <a:rPr dirty="0"/>
              <a:t>Estimating </a:t>
            </a:r>
            <a:r>
              <a:rPr lang="en-US" dirty="0"/>
              <a:t>R</a:t>
            </a:r>
            <a:r>
              <a:rPr dirty="0"/>
              <a:t>egret</a:t>
            </a:r>
          </a:p>
        </p:txBody>
      </p:sp>
      <p:sp>
        <p:nvSpPr>
          <p:cNvPr id="2" name="Content Placeholder 1">
            <a:extLst>
              <a:ext uri="{FF2B5EF4-FFF2-40B4-BE49-F238E27FC236}">
                <a16:creationId xmlns:a16="http://schemas.microsoft.com/office/drawing/2014/main" id="{0AC75B50-E0BE-E145-A297-8138BD427458}"/>
              </a:ext>
            </a:extLst>
          </p:cNvPr>
          <p:cNvSpPr>
            <a:spLocks noGrp="1"/>
          </p:cNvSpPr>
          <p:nvPr>
            <p:ph idx="1"/>
          </p:nvPr>
        </p:nvSpPr>
        <p:spPr>
          <a:xfrm>
            <a:off x="838200" y="2612571"/>
            <a:ext cx="10515600" cy="3564392"/>
          </a:xfrm>
        </p:spPr>
        <p:txBody>
          <a:bodyPr/>
          <a:lstStyle/>
          <a:p>
            <a:pPr marL="0" indent="0">
              <a:buNone/>
            </a:pPr>
            <a:r>
              <a:rPr lang="en-US" dirty="0"/>
              <a:t>Just do gradient ascent on utility!</a:t>
            </a:r>
          </a:p>
          <a:p>
            <a:pPr marL="0" indent="0">
              <a:buNone/>
            </a:pPr>
            <a:r>
              <a:rPr lang="en-US" dirty="0"/>
              <a:t>Networks and inputs relatively small, so can do many steps (25 train time, 1000 test time)</a:t>
            </a:r>
          </a:p>
          <a:p>
            <a:r>
              <a:rPr lang="en-US" dirty="0"/>
              <a:t>(Easily implemented in </a:t>
            </a:r>
            <a:r>
              <a:rPr lang="en-US" dirty="0" err="1"/>
              <a:t>PyTorch</a:t>
            </a:r>
            <a:r>
              <a:rPr lang="en-US" dirty="0"/>
              <a:t> by just setting </a:t>
            </a:r>
            <a:r>
              <a:rPr lang="en-US" dirty="0" err="1">
                <a:latin typeface="Courier New" panose="02070309020205020404" pitchFamily="49" charset="0"/>
                <a:cs typeface="Courier New" panose="02070309020205020404" pitchFamily="49" charset="0"/>
              </a:rPr>
              <a:t>requires_grad</a:t>
            </a:r>
            <a:r>
              <a:rPr lang="en-US" dirty="0">
                <a:latin typeface="Courier New" panose="02070309020205020404" pitchFamily="49" charset="0"/>
                <a:cs typeface="Courier New" panose="02070309020205020404" pitchFamily="49" charset="0"/>
              </a:rPr>
              <a:t>=True</a:t>
            </a:r>
            <a:r>
              <a:rPr lang="en-US" dirty="0"/>
              <a:t> on input tensors)</a:t>
            </a:r>
          </a:p>
          <a:p>
            <a:endParaRPr lang="en-US" dirty="0"/>
          </a:p>
        </p:txBody>
      </p:sp>
      <p:sp>
        <p:nvSpPr>
          <p:cNvPr id="191" name="Networks and inputs relatively small, so can do many steps (25 train time, 1000 test time)"/>
          <p:cNvSpPr txBox="1"/>
          <p:nvPr/>
        </p:nvSpPr>
        <p:spPr>
          <a:xfrm>
            <a:off x="1604357" y="3470550"/>
            <a:ext cx="72200"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endParaRPr sz="1266" dirty="0"/>
          </a:p>
        </p:txBody>
      </p:sp>
      <p:sp>
        <p:nvSpPr>
          <p:cNvPr id="193" name="(Easily implemented in PyTorch by just setting requires_grad=True on input tensors)"/>
          <p:cNvSpPr txBox="1"/>
          <p:nvPr/>
        </p:nvSpPr>
        <p:spPr>
          <a:xfrm>
            <a:off x="1597508" y="4412751"/>
            <a:ext cx="4253479"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endParaRPr sz="1266" dirty="0"/>
          </a:p>
        </p:txBody>
      </p:sp>
      <mc:AlternateContent xmlns:mc="http://schemas.openxmlformats.org/markup-compatibility/2006" xmlns:a14="http://schemas.microsoft.com/office/drawing/2010/main">
        <mc:Choice Requires="a14">
          <p:sp>
            <p:nvSpPr>
              <p:cNvPr id="3" name="Rounded Rectangle 2">
                <a:extLst>
                  <a:ext uri="{FF2B5EF4-FFF2-40B4-BE49-F238E27FC236}">
                    <a16:creationId xmlns:a16="http://schemas.microsoft.com/office/drawing/2014/main" id="{DF7D3D46-6D00-0744-9958-3A05B38FA4D7}"/>
                  </a:ext>
                </a:extLst>
              </p:cNvPr>
              <p:cNvSpPr/>
              <p:nvPr/>
            </p:nvSpPr>
            <p:spPr>
              <a:xfrm>
                <a:off x="626918" y="1493716"/>
                <a:ext cx="10938164" cy="10212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800" dirty="0">
                    <a:solidFill>
                      <a:schemeClr val="bg1"/>
                    </a:solidFill>
                  </a:rPr>
                  <a:t>Given </a:t>
                </a:r>
                <a:r>
                  <a:rPr lang="en-US" sz="2800" i="1" dirty="0">
                    <a:solidFill>
                      <a:schemeClr val="bg1"/>
                    </a:solidFill>
                  </a:rPr>
                  <a:t>f</a:t>
                </a:r>
                <a:r>
                  <a:rPr lang="en-US" sz="2800" dirty="0">
                    <a:solidFill>
                      <a:schemeClr val="bg1"/>
                    </a:solidFill>
                  </a:rPr>
                  <a:t> and a draw </a:t>
                </a:r>
                <a:r>
                  <a:rPr lang="en-US" sz="2800" i="1" dirty="0">
                    <a:solidFill>
                      <a:schemeClr val="bg1"/>
                    </a:solidFill>
                  </a:rPr>
                  <a:t>v</a:t>
                </a:r>
                <a:r>
                  <a:rPr lang="en-US" sz="2800" i="1" baseline="-25000" dirty="0">
                    <a:solidFill>
                      <a:schemeClr val="bg1"/>
                    </a:solidFill>
                  </a:rPr>
                  <a:t>i</a:t>
                </a:r>
                <a:r>
                  <a:rPr lang="en-US" sz="2800" i="1" dirty="0">
                    <a:solidFill>
                      <a:schemeClr val="bg1"/>
                    </a:solidFill>
                  </a:rPr>
                  <a:t>, </a:t>
                </a:r>
                <a:r>
                  <a:rPr lang="en-US" sz="2800" dirty="0">
                    <a:solidFill>
                      <a:schemeClr val="bg1"/>
                    </a:solidFill>
                  </a:rPr>
                  <a:t>how to compute </a:t>
                </a:r>
                <a14:m>
                  <m:oMath xmlns:m="http://schemas.openxmlformats.org/officeDocument/2006/math">
                    <m:limLow>
                      <m:limLowPr>
                        <m:ctrlPr>
                          <a:rPr lang="ar-AE" sz="2800" i="1">
                            <a:solidFill>
                              <a:schemeClr val="bg1"/>
                            </a:solidFill>
                            <a:latin typeface="Cambria Math" panose="02040503050406030204" pitchFamily="18" charset="0"/>
                          </a:rPr>
                        </m:ctrlPr>
                      </m:limLowPr>
                      <m:e>
                        <m:r>
                          <a:rPr lang="ar-AE" sz="2800" i="1">
                            <a:solidFill>
                              <a:schemeClr val="bg1"/>
                            </a:solidFill>
                            <a:latin typeface="Cambria Math" panose="02040503050406030204" pitchFamily="18" charset="0"/>
                          </a:rPr>
                          <m:t>𝑚𝑎𝑥</m:t>
                        </m:r>
                      </m:e>
                      <m:lim>
                        <m:sSub>
                          <m:sSubPr>
                            <m:ctrlPr>
                              <a:rPr lang="ar-AE" sz="2800" i="1">
                                <a:solidFill>
                                  <a:schemeClr val="bg1"/>
                                </a:solidFill>
                                <a:latin typeface="Cambria Math" panose="02040503050406030204" pitchFamily="18" charset="0"/>
                              </a:rPr>
                            </m:ctrlPr>
                          </m:sSubPr>
                          <m:e>
                            <m:r>
                              <a:rPr lang="ar-AE" sz="2800" i="1">
                                <a:solidFill>
                                  <a:schemeClr val="bg1"/>
                                </a:solidFill>
                                <a:latin typeface="Cambria Math" panose="02040503050406030204" pitchFamily="18" charset="0"/>
                              </a:rPr>
                              <m:t>𝒃</m:t>
                            </m:r>
                          </m:e>
                          <m:sub>
                            <m:r>
                              <a:rPr lang="ar-AE" sz="2800" i="1">
                                <a:solidFill>
                                  <a:schemeClr val="bg1"/>
                                </a:solidFill>
                                <a:latin typeface="Cambria Math" panose="02040503050406030204" pitchFamily="18" charset="0"/>
                              </a:rPr>
                              <m:t>𝑖</m:t>
                            </m:r>
                          </m:sub>
                        </m:sSub>
                      </m:lim>
                    </m:limLow>
                    <m:sSub>
                      <m:sSubPr>
                        <m:ctrlPr>
                          <a:rPr lang="ar-AE" sz="2800" i="1">
                            <a:solidFill>
                              <a:schemeClr val="bg1"/>
                            </a:solidFill>
                            <a:latin typeface="Cambria Math" panose="02040503050406030204" pitchFamily="18" charset="0"/>
                          </a:rPr>
                        </m:ctrlPr>
                      </m:sSubPr>
                      <m:e>
                        <m:r>
                          <a:rPr lang="ar-AE" sz="2800" i="1">
                            <a:solidFill>
                              <a:schemeClr val="bg1"/>
                            </a:solidFill>
                            <a:latin typeface="Cambria Math" panose="02040503050406030204" pitchFamily="18" charset="0"/>
                          </a:rPr>
                          <m:t> </m:t>
                        </m:r>
                        <m:r>
                          <a:rPr lang="ar-AE" sz="2800" i="1">
                            <a:solidFill>
                              <a:schemeClr val="bg1"/>
                            </a:solidFill>
                            <a:latin typeface="Cambria Math" panose="02040503050406030204" pitchFamily="18" charset="0"/>
                          </a:rPr>
                          <m:t>𝑢</m:t>
                        </m:r>
                      </m:e>
                      <m:sub>
                        <m:r>
                          <a:rPr lang="ar-AE" sz="2800" i="1">
                            <a:solidFill>
                              <a:schemeClr val="bg1"/>
                            </a:solidFill>
                            <a:latin typeface="Cambria Math" panose="02040503050406030204" pitchFamily="18" charset="0"/>
                          </a:rPr>
                          <m:t>𝑖</m:t>
                        </m:r>
                      </m:sub>
                    </m:sSub>
                    <m:d>
                      <m:dPr>
                        <m:ctrlPr>
                          <a:rPr lang="ar-AE" sz="2800" i="1">
                            <a:solidFill>
                              <a:schemeClr val="bg1"/>
                            </a:solidFill>
                            <a:latin typeface="Cambria Math" panose="02040503050406030204" pitchFamily="18" charset="0"/>
                          </a:rPr>
                        </m:ctrlPr>
                      </m:dPr>
                      <m:e>
                        <m:sSub>
                          <m:sSubPr>
                            <m:ctrlPr>
                              <a:rPr lang="ar-AE" sz="2800" i="1">
                                <a:solidFill>
                                  <a:schemeClr val="bg1"/>
                                </a:solidFill>
                                <a:latin typeface="Cambria Math" panose="02040503050406030204" pitchFamily="18" charset="0"/>
                              </a:rPr>
                            </m:ctrlPr>
                          </m:sSubPr>
                          <m:e>
                            <m:r>
                              <a:rPr lang="ar-AE" sz="2800" i="1">
                                <a:solidFill>
                                  <a:schemeClr val="bg1"/>
                                </a:solidFill>
                                <a:latin typeface="Cambria Math" panose="02040503050406030204" pitchFamily="18" charset="0"/>
                              </a:rPr>
                              <m:t>𝒃</m:t>
                            </m:r>
                          </m:e>
                          <m:sub>
                            <m:r>
                              <a:rPr lang="ar-AE" sz="2800" i="1">
                                <a:solidFill>
                                  <a:schemeClr val="bg1"/>
                                </a:solidFill>
                                <a:latin typeface="Cambria Math" panose="02040503050406030204" pitchFamily="18" charset="0"/>
                              </a:rPr>
                              <m:t>𝑖</m:t>
                            </m:r>
                          </m:sub>
                        </m:sSub>
                        <m:r>
                          <a:rPr lang="ar-AE" sz="2800" i="1">
                            <a:solidFill>
                              <a:schemeClr val="bg1"/>
                            </a:solidFill>
                            <a:latin typeface="Cambria Math" panose="02040503050406030204" pitchFamily="18" charset="0"/>
                          </a:rPr>
                          <m:t>,</m:t>
                        </m:r>
                        <m:sSub>
                          <m:sSubPr>
                            <m:ctrlPr>
                              <a:rPr lang="ar-AE" sz="2800" i="1">
                                <a:solidFill>
                                  <a:schemeClr val="bg1"/>
                                </a:solidFill>
                                <a:latin typeface="Cambria Math" panose="02040503050406030204" pitchFamily="18" charset="0"/>
                              </a:rPr>
                            </m:ctrlPr>
                          </m:sSubPr>
                          <m:e>
                            <m:r>
                              <a:rPr lang="ar-AE" sz="2800" i="1">
                                <a:solidFill>
                                  <a:schemeClr val="bg1"/>
                                </a:solidFill>
                                <a:latin typeface="Cambria Math" panose="02040503050406030204" pitchFamily="18" charset="0"/>
                              </a:rPr>
                              <m:t>𝒗</m:t>
                            </m:r>
                          </m:e>
                          <m:sub>
                            <m:r>
                              <a:rPr lang="ar-AE" sz="2800" i="1">
                                <a:solidFill>
                                  <a:schemeClr val="bg1"/>
                                </a:solidFill>
                                <a:latin typeface="Cambria Math" panose="02040503050406030204" pitchFamily="18" charset="0"/>
                              </a:rPr>
                              <m:t>−</m:t>
                            </m:r>
                            <m:r>
                              <a:rPr lang="ar-AE" sz="2800" i="1">
                                <a:solidFill>
                                  <a:schemeClr val="bg1"/>
                                </a:solidFill>
                                <a:latin typeface="Cambria Math" panose="02040503050406030204" pitchFamily="18" charset="0"/>
                              </a:rPr>
                              <m:t>𝑖</m:t>
                            </m:r>
                          </m:sub>
                        </m:sSub>
                      </m:e>
                    </m:d>
                    <m:r>
                      <a:rPr lang="ar-AE" sz="2800" i="1">
                        <a:solidFill>
                          <a:schemeClr val="bg1"/>
                        </a:solidFill>
                        <a:latin typeface="Cambria Math" panose="02040503050406030204" pitchFamily="18" charset="0"/>
                      </a:rPr>
                      <m:t>−</m:t>
                    </m:r>
                    <m:sSub>
                      <m:sSubPr>
                        <m:ctrlPr>
                          <a:rPr lang="ar-AE" sz="2800" i="1">
                            <a:solidFill>
                              <a:schemeClr val="bg1"/>
                            </a:solidFill>
                            <a:latin typeface="Cambria Math" panose="02040503050406030204" pitchFamily="18" charset="0"/>
                          </a:rPr>
                        </m:ctrlPr>
                      </m:sSubPr>
                      <m:e>
                        <m:r>
                          <a:rPr lang="ar-AE" sz="2800" i="1">
                            <a:solidFill>
                              <a:schemeClr val="bg1"/>
                            </a:solidFill>
                            <a:latin typeface="Cambria Math" panose="02040503050406030204" pitchFamily="18" charset="0"/>
                          </a:rPr>
                          <m:t>𝑢</m:t>
                        </m:r>
                      </m:e>
                      <m:sub>
                        <m:r>
                          <a:rPr lang="ar-AE" sz="2800" i="1">
                            <a:solidFill>
                              <a:schemeClr val="bg1"/>
                            </a:solidFill>
                            <a:latin typeface="Cambria Math" panose="02040503050406030204" pitchFamily="18" charset="0"/>
                          </a:rPr>
                          <m:t>𝑖</m:t>
                        </m:r>
                      </m:sub>
                    </m:sSub>
                    <m:d>
                      <m:dPr>
                        <m:ctrlPr>
                          <a:rPr lang="ar-AE" sz="2800" i="1">
                            <a:solidFill>
                              <a:schemeClr val="bg1"/>
                            </a:solidFill>
                            <a:latin typeface="Cambria Math" panose="02040503050406030204" pitchFamily="18" charset="0"/>
                          </a:rPr>
                        </m:ctrlPr>
                      </m:dPr>
                      <m:e>
                        <m:sSub>
                          <m:sSubPr>
                            <m:ctrlPr>
                              <a:rPr lang="ar-AE" sz="2800" i="1">
                                <a:solidFill>
                                  <a:schemeClr val="bg1"/>
                                </a:solidFill>
                                <a:latin typeface="Cambria Math" panose="02040503050406030204" pitchFamily="18" charset="0"/>
                              </a:rPr>
                            </m:ctrlPr>
                          </m:sSubPr>
                          <m:e>
                            <m:r>
                              <a:rPr lang="ar-AE" sz="2800" i="1">
                                <a:solidFill>
                                  <a:schemeClr val="bg1"/>
                                </a:solidFill>
                                <a:latin typeface="Cambria Math" panose="02040503050406030204" pitchFamily="18" charset="0"/>
                              </a:rPr>
                              <m:t>𝒗</m:t>
                            </m:r>
                          </m:e>
                          <m:sub>
                            <m:r>
                              <a:rPr lang="ar-AE" sz="2800" i="1">
                                <a:solidFill>
                                  <a:schemeClr val="bg1"/>
                                </a:solidFill>
                                <a:latin typeface="Cambria Math" panose="02040503050406030204" pitchFamily="18" charset="0"/>
                              </a:rPr>
                              <m:t>𝑖</m:t>
                            </m:r>
                          </m:sub>
                        </m:sSub>
                        <m:r>
                          <a:rPr lang="ar-AE" sz="2800" i="1">
                            <a:solidFill>
                              <a:schemeClr val="bg1"/>
                            </a:solidFill>
                            <a:latin typeface="Cambria Math" panose="02040503050406030204" pitchFamily="18" charset="0"/>
                          </a:rPr>
                          <m:t>,</m:t>
                        </m:r>
                        <m:sSub>
                          <m:sSubPr>
                            <m:ctrlPr>
                              <a:rPr lang="ar-AE" sz="2800" i="1">
                                <a:solidFill>
                                  <a:schemeClr val="bg1"/>
                                </a:solidFill>
                                <a:latin typeface="Cambria Math" panose="02040503050406030204" pitchFamily="18" charset="0"/>
                              </a:rPr>
                            </m:ctrlPr>
                          </m:sSubPr>
                          <m:e>
                            <m:r>
                              <a:rPr lang="ar-AE" sz="2800" i="1">
                                <a:solidFill>
                                  <a:schemeClr val="bg1"/>
                                </a:solidFill>
                                <a:latin typeface="Cambria Math" panose="02040503050406030204" pitchFamily="18" charset="0"/>
                              </a:rPr>
                              <m:t>𝒗</m:t>
                            </m:r>
                          </m:e>
                          <m:sub>
                            <m:r>
                              <a:rPr lang="ar-AE" sz="2800" i="1">
                                <a:solidFill>
                                  <a:schemeClr val="bg1"/>
                                </a:solidFill>
                                <a:latin typeface="Cambria Math" panose="02040503050406030204" pitchFamily="18" charset="0"/>
                              </a:rPr>
                              <m:t>−</m:t>
                            </m:r>
                            <m:r>
                              <a:rPr lang="ar-AE" sz="2800" i="1">
                                <a:solidFill>
                                  <a:schemeClr val="bg1"/>
                                </a:solidFill>
                                <a:latin typeface="Cambria Math" panose="02040503050406030204" pitchFamily="18" charset="0"/>
                              </a:rPr>
                              <m:t>𝑖</m:t>
                            </m:r>
                          </m:sub>
                        </m:sSub>
                      </m:e>
                    </m:d>
                  </m:oMath>
                </a14:m>
                <a:r>
                  <a:rPr lang="ar-AE" sz="2800" dirty="0">
                    <a:solidFill>
                      <a:schemeClr val="bg1"/>
                    </a:solidFill>
                  </a:rPr>
                  <a:t>?</a:t>
                </a:r>
              </a:p>
            </p:txBody>
          </p:sp>
        </mc:Choice>
        <mc:Fallback xmlns="">
          <p:sp>
            <p:nvSpPr>
              <p:cNvPr id="3" name="Rounded Rectangle 2">
                <a:extLst>
                  <a:ext uri="{FF2B5EF4-FFF2-40B4-BE49-F238E27FC236}">
                    <a16:creationId xmlns:a16="http://schemas.microsoft.com/office/drawing/2014/main" id="{DF7D3D46-6D00-0744-9958-3A05B38FA4D7}"/>
                  </a:ext>
                </a:extLst>
              </p:cNvPr>
              <p:cNvSpPr>
                <a:spLocks noRot="1" noChangeAspect="1" noMove="1" noResize="1" noEditPoints="1" noAdjustHandles="1" noChangeArrowheads="1" noChangeShapeType="1" noTextEdit="1"/>
              </p:cNvSpPr>
              <p:nvPr/>
            </p:nvSpPr>
            <p:spPr>
              <a:xfrm>
                <a:off x="626918" y="1493716"/>
                <a:ext cx="10938164" cy="1021277"/>
              </a:xfrm>
              <a:prstGeom prst="roundRect">
                <a:avLst/>
              </a:prstGeom>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692FE27-246B-6845-90CA-66117B89E280}"/>
              </a:ext>
            </a:extLst>
          </p:cNvPr>
          <p:cNvGrpSpPr/>
          <p:nvPr/>
        </p:nvGrpSpPr>
        <p:grpSpPr>
          <a:xfrm>
            <a:off x="2161725" y="4575876"/>
            <a:ext cx="7962321" cy="2276355"/>
            <a:chOff x="2161725" y="4575876"/>
            <a:chExt cx="7962321" cy="2276355"/>
          </a:xfrm>
        </p:grpSpPr>
        <p:pic>
          <p:nvPicPr>
            <p:cNvPr id="186" name="holmes.jpg" descr="holmes.jpg"/>
            <p:cNvPicPr>
              <a:picLocks noChangeAspect="1"/>
            </p:cNvPicPr>
            <p:nvPr/>
          </p:nvPicPr>
          <p:blipFill>
            <a:blip r:embed="rId4"/>
            <a:stretch>
              <a:fillRect/>
            </a:stretch>
          </p:blipFill>
          <p:spPr>
            <a:xfrm>
              <a:off x="7893835" y="4575876"/>
              <a:ext cx="2230211" cy="2276355"/>
            </a:xfrm>
            <a:prstGeom prst="rect">
              <a:avLst/>
            </a:prstGeom>
            <a:ln w="12700">
              <a:miter lim="400000"/>
            </a:ln>
          </p:spPr>
        </p:pic>
        <mc:AlternateContent xmlns:mc="http://schemas.openxmlformats.org/markup-compatibility/2006" xmlns:a14="http://schemas.microsoft.com/office/drawing/2010/main">
          <mc:Choice Requires="a14">
            <p:sp>
              <p:nvSpPr>
                <p:cNvPr id="187" name="Equation"/>
                <p:cNvSpPr txBox="1"/>
                <p:nvPr/>
              </p:nvSpPr>
              <p:spPr>
                <a:xfrm>
                  <a:off x="6063052" y="5908233"/>
                  <a:ext cx="1730089" cy="380040"/>
                </a:xfrm>
                <a:prstGeom prst="rect">
                  <a:avLst/>
                </a:prstGeom>
                <a:ln w="12700">
                  <a:miter lim="400000"/>
                </a:ln>
              </p:spPr>
              <p:txBody>
                <a:bodyPr wrap="none" lIns="0" tIns="0" rIns="0" bIns="0">
                  <a:spAutoFit/>
                </a:bodyPr>
                <a:lstStyle/>
                <a:p>
                  <a:pPr defTabSz="642915" latinLnBrk="1">
                    <a:defRPr sz="1800" b="0"/>
                  </a:pPr>
                  <a14:m>
                    <m:oMathPara xmlns:m="http://schemas.openxmlformats.org/officeDocument/2006/math">
                      <m:oMathParaPr>
                        <m:jc m:val="centerGroup"/>
                      </m:oMathParaPr>
                      <m:oMath xmlns:m="http://schemas.openxmlformats.org/officeDocument/2006/math">
                        <m:sSub>
                          <m:sSubPr>
                            <m:ctrlPr>
                              <a:rPr sz="2250" i="1">
                                <a:solidFill>
                                  <a:srgbClr val="000000"/>
                                </a:solidFill>
                                <a:latin typeface="Cambria Math" panose="02040503050406030204" pitchFamily="18" charset="0"/>
                              </a:rPr>
                            </m:ctrlPr>
                          </m:sSubPr>
                          <m:e>
                            <m:r>
                              <a:rPr sz="2250" i="1">
                                <a:solidFill>
                                  <a:srgbClr val="000000"/>
                                </a:solidFill>
                                <a:latin typeface="Cambria Math" panose="02040503050406030204" pitchFamily="18" charset="0"/>
                              </a:rPr>
                              <m:t>𝛻</m:t>
                            </m:r>
                          </m:e>
                          <m:sub>
                            <m:sSub>
                              <m:sSubPr>
                                <m:ctrlPr>
                                  <a:rPr sz="2250" i="1">
                                    <a:solidFill>
                                      <a:srgbClr val="000000"/>
                                    </a:solidFill>
                                    <a:latin typeface="Cambria Math" panose="02040503050406030204" pitchFamily="18" charset="0"/>
                                  </a:rPr>
                                </m:ctrlPr>
                              </m:sSubPr>
                              <m:e>
                                <m:r>
                                  <a:rPr sz="2250" i="1">
                                    <a:solidFill>
                                      <a:srgbClr val="000000"/>
                                    </a:solidFill>
                                    <a:latin typeface="Cambria Math" panose="02040503050406030204" pitchFamily="18" charset="0"/>
                                  </a:rPr>
                                  <m:t>𝒃</m:t>
                                </m:r>
                              </m:e>
                              <m:sub>
                                <m:r>
                                  <a:rPr sz="2250" i="1">
                                    <a:solidFill>
                                      <a:srgbClr val="000000"/>
                                    </a:solidFill>
                                    <a:latin typeface="Cambria Math" panose="02040503050406030204" pitchFamily="18" charset="0"/>
                                  </a:rPr>
                                  <m:t>𝑖</m:t>
                                </m:r>
                              </m:sub>
                            </m:sSub>
                          </m:sub>
                        </m:sSub>
                        <m:sSub>
                          <m:sSubPr>
                            <m:ctrlPr>
                              <a:rPr sz="2250" i="1">
                                <a:solidFill>
                                  <a:srgbClr val="000000"/>
                                </a:solidFill>
                                <a:latin typeface="Cambria Math" panose="02040503050406030204" pitchFamily="18" charset="0"/>
                              </a:rPr>
                            </m:ctrlPr>
                          </m:sSubPr>
                          <m:e>
                            <m:r>
                              <a:rPr sz="2250" i="1">
                                <a:solidFill>
                                  <a:srgbClr val="000000"/>
                                </a:solidFill>
                                <a:latin typeface="Cambria Math" panose="02040503050406030204" pitchFamily="18" charset="0"/>
                              </a:rPr>
                              <m:t>𝑢</m:t>
                            </m:r>
                          </m:e>
                          <m:sub>
                            <m:r>
                              <a:rPr sz="2250" i="1">
                                <a:solidFill>
                                  <a:srgbClr val="000000"/>
                                </a:solidFill>
                                <a:latin typeface="Cambria Math" panose="02040503050406030204" pitchFamily="18" charset="0"/>
                              </a:rPr>
                              <m:t>𝑖</m:t>
                            </m:r>
                          </m:sub>
                        </m:sSub>
                        <m:r>
                          <a:rPr sz="2250" i="1">
                            <a:solidFill>
                              <a:srgbClr val="000000"/>
                            </a:solidFill>
                            <a:latin typeface="Cambria Math" panose="02040503050406030204" pitchFamily="18" charset="0"/>
                          </a:rPr>
                          <m:t>(</m:t>
                        </m:r>
                        <m:sSub>
                          <m:sSubPr>
                            <m:ctrlPr>
                              <a:rPr sz="2250" i="1">
                                <a:solidFill>
                                  <a:srgbClr val="000000"/>
                                </a:solidFill>
                                <a:latin typeface="Cambria Math" panose="02040503050406030204" pitchFamily="18" charset="0"/>
                              </a:rPr>
                            </m:ctrlPr>
                          </m:sSubPr>
                          <m:e>
                            <m:r>
                              <a:rPr sz="2250" i="1">
                                <a:solidFill>
                                  <a:srgbClr val="000000"/>
                                </a:solidFill>
                                <a:latin typeface="Cambria Math" panose="02040503050406030204" pitchFamily="18" charset="0"/>
                              </a:rPr>
                              <m:t>𝒃</m:t>
                            </m:r>
                          </m:e>
                          <m:sub>
                            <m:r>
                              <a:rPr sz="2250" i="1">
                                <a:solidFill>
                                  <a:srgbClr val="000000"/>
                                </a:solidFill>
                                <a:latin typeface="Cambria Math" panose="02040503050406030204" pitchFamily="18" charset="0"/>
                              </a:rPr>
                              <m:t>𝑖</m:t>
                            </m:r>
                          </m:sub>
                        </m:sSub>
                        <m:r>
                          <a:rPr sz="2250" i="1">
                            <a:solidFill>
                              <a:srgbClr val="000000"/>
                            </a:solidFill>
                            <a:latin typeface="Cambria Math" panose="02040503050406030204" pitchFamily="18" charset="0"/>
                          </a:rPr>
                          <m:t>,</m:t>
                        </m:r>
                        <m:sSub>
                          <m:sSubPr>
                            <m:ctrlPr>
                              <a:rPr sz="2250" i="1">
                                <a:solidFill>
                                  <a:srgbClr val="000000"/>
                                </a:solidFill>
                                <a:latin typeface="Cambria Math" panose="02040503050406030204" pitchFamily="18" charset="0"/>
                              </a:rPr>
                            </m:ctrlPr>
                          </m:sSubPr>
                          <m:e>
                            <m:r>
                              <a:rPr sz="2250" i="1">
                                <a:solidFill>
                                  <a:srgbClr val="000000"/>
                                </a:solidFill>
                                <a:latin typeface="Cambria Math" panose="02040503050406030204" pitchFamily="18" charset="0"/>
                              </a:rPr>
                              <m:t>𝒗</m:t>
                            </m:r>
                          </m:e>
                          <m:sub>
                            <m:r>
                              <a:rPr sz="2250" i="1">
                                <a:solidFill>
                                  <a:srgbClr val="000000"/>
                                </a:solidFill>
                                <a:latin typeface="Cambria Math" panose="02040503050406030204" pitchFamily="18" charset="0"/>
                              </a:rPr>
                              <m:t>−</m:t>
                            </m:r>
                            <m:r>
                              <a:rPr sz="2250" i="1">
                                <a:solidFill>
                                  <a:srgbClr val="000000"/>
                                </a:solidFill>
                                <a:latin typeface="Cambria Math" panose="02040503050406030204" pitchFamily="18" charset="0"/>
                              </a:rPr>
                              <m:t>𝑖</m:t>
                            </m:r>
                          </m:sub>
                        </m:sSub>
                        <m:r>
                          <a:rPr sz="2250" i="1">
                            <a:solidFill>
                              <a:srgbClr val="000000"/>
                            </a:solidFill>
                            <a:latin typeface="Cambria Math" panose="02040503050406030204" pitchFamily="18" charset="0"/>
                          </a:rPr>
                          <m:t>)</m:t>
                        </m:r>
                      </m:oMath>
                    </m:oMathPara>
                  </a14:m>
                  <a:endParaRPr sz="2250" dirty="0"/>
                </a:p>
              </p:txBody>
            </p:sp>
          </mc:Choice>
          <mc:Fallback xmlns="">
            <p:sp>
              <p:nvSpPr>
                <p:cNvPr id="187" name="Equation"/>
                <p:cNvSpPr txBox="1">
                  <a:spLocks noRot="1" noChangeAspect="1" noMove="1" noResize="1" noEditPoints="1" noAdjustHandles="1" noChangeArrowheads="1" noChangeShapeType="1" noTextEdit="1"/>
                </p:cNvSpPr>
                <p:nvPr/>
              </p:nvSpPr>
              <p:spPr>
                <a:xfrm>
                  <a:off x="6063052" y="5908233"/>
                  <a:ext cx="1730089" cy="380040"/>
                </a:xfrm>
                <a:prstGeom prst="rect">
                  <a:avLst/>
                </a:prstGeom>
                <a:blipFill>
                  <a:blip r:embed="rId5"/>
                  <a:stretch>
                    <a:fillRect l="-2920" r="-5109" b="-25806"/>
                  </a:stretch>
                </a:blipFill>
                <a:ln w="12700">
                  <a:miter lim="400000"/>
                </a:ln>
              </p:spPr>
              <p:txBody>
                <a:bodyPr/>
                <a:lstStyle/>
                <a:p>
                  <a:r>
                    <a:rPr lang="en-US">
                      <a:noFill/>
                    </a:rPr>
                    <a:t> </a:t>
                  </a:r>
                </a:p>
              </p:txBody>
            </p:sp>
          </mc:Fallback>
        </mc:AlternateContent>
        <p:sp>
          <p:nvSpPr>
            <p:cNvPr id="188" name="Line"/>
            <p:cNvSpPr/>
            <p:nvPr/>
          </p:nvSpPr>
          <p:spPr>
            <a:xfrm flipH="1">
              <a:off x="4349248" y="5841598"/>
              <a:ext cx="436508" cy="266933"/>
            </a:xfrm>
            <a:prstGeom prst="line">
              <a:avLst/>
            </a:prstGeom>
            <a:ln w="25400">
              <a:solidFill>
                <a:srgbClr val="000000"/>
              </a:solidFill>
              <a:miter lim="400000"/>
              <a:tailEnd type="triangle"/>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mc:AlternateContent xmlns:mc="http://schemas.openxmlformats.org/markup-compatibility/2006" xmlns:a14="http://schemas.microsoft.com/office/drawing/2010/main">
          <mc:Choice Requires="a14">
            <p:sp>
              <p:nvSpPr>
                <p:cNvPr id="189" name="Text"/>
                <p:cNvSpPr txBox="1"/>
                <p:nvPr/>
              </p:nvSpPr>
              <p:spPr>
                <a:xfrm>
                  <a:off x="2161725" y="5868090"/>
                  <a:ext cx="2028633" cy="531492"/>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35719" tIns="35719" rIns="35719" bIns="35719" anchor="ctr">
                  <a:spAutoFit/>
                </a:bodyPr>
                <a:lstStyle/>
                <a:p>
                  <a14:m>
                    <m:oMath xmlns:m="http://schemas.openxmlformats.org/officeDocument/2006/math">
                      <m:r>
                        <m:rPr>
                          <m:sty m:val="p"/>
                        </m:rPr>
                        <a:rPr sz="2074" i="1">
                          <a:solidFill>
                            <a:srgbClr val="000000"/>
                          </a:solidFill>
                          <a:latin typeface="Cambria Math" panose="02040503050406030204" pitchFamily="18" charset="0"/>
                        </a:rPr>
                        <m:t>arg</m:t>
                      </m:r>
                      <m:limLow>
                        <m:limLowPr>
                          <m:ctrlPr>
                            <a:rPr sz="2074" i="1">
                              <a:solidFill>
                                <a:srgbClr val="000000"/>
                              </a:solidFill>
                              <a:latin typeface="Cambria Math" panose="02040503050406030204" pitchFamily="18" charset="0"/>
                            </a:rPr>
                          </m:ctrlPr>
                        </m:limLowPr>
                        <m:e>
                          <m:r>
                            <a:rPr sz="2074" i="1">
                              <a:solidFill>
                                <a:srgbClr val="000000"/>
                              </a:solidFill>
                              <a:latin typeface="Cambria Math" panose="02040503050406030204" pitchFamily="18" charset="0"/>
                            </a:rPr>
                            <m:t>𝑚𝑎𝑥</m:t>
                          </m:r>
                        </m:e>
                        <m:lim>
                          <m:sSub>
                            <m:sSubPr>
                              <m:ctrlPr>
                                <a:rPr sz="2074" i="1">
                                  <a:solidFill>
                                    <a:srgbClr val="000000"/>
                                  </a:solidFill>
                                  <a:latin typeface="Cambria Math" panose="02040503050406030204" pitchFamily="18" charset="0"/>
                                </a:rPr>
                              </m:ctrlPr>
                            </m:sSubPr>
                            <m:e>
                              <m:r>
                                <a:rPr sz="2074" i="1">
                                  <a:solidFill>
                                    <a:srgbClr val="000000"/>
                                  </a:solidFill>
                                  <a:latin typeface="Cambria Math" panose="02040503050406030204" pitchFamily="18" charset="0"/>
                                </a:rPr>
                                <m:t>𝒃</m:t>
                              </m:r>
                            </m:e>
                            <m:sub>
                              <m:r>
                                <a:rPr sz="2074" i="1">
                                  <a:solidFill>
                                    <a:srgbClr val="000000"/>
                                  </a:solidFill>
                                  <a:latin typeface="Cambria Math" panose="02040503050406030204" pitchFamily="18" charset="0"/>
                                </a:rPr>
                                <m:t>𝑖</m:t>
                              </m:r>
                            </m:sub>
                          </m:sSub>
                        </m:lim>
                      </m:limLow>
                      <m:sSub>
                        <m:sSubPr>
                          <m:ctrlPr>
                            <a:rPr sz="2074" i="1">
                              <a:solidFill>
                                <a:srgbClr val="000000"/>
                              </a:solidFill>
                              <a:latin typeface="Cambria Math" panose="02040503050406030204" pitchFamily="18" charset="0"/>
                            </a:rPr>
                          </m:ctrlPr>
                        </m:sSubPr>
                        <m:e>
                          <m:r>
                            <m:rPr>
                              <m:nor/>
                            </m:rPr>
                            <a:rPr sz="2074" i="1">
                              <a:solidFill>
                                <a:srgbClr val="000000"/>
                              </a:solidFill>
                              <a:latin typeface="Cambria Math" panose="02040503050406030204" pitchFamily="18" charset="0"/>
                            </a:rPr>
                            <m:t>rgt</m:t>
                          </m:r>
                        </m:e>
                        <m:sub>
                          <m:r>
                            <a:rPr sz="2074" i="1">
                              <a:solidFill>
                                <a:srgbClr val="000000"/>
                              </a:solidFill>
                              <a:latin typeface="Cambria Math" panose="02040503050406030204" pitchFamily="18" charset="0"/>
                            </a:rPr>
                            <m:t>𝑖</m:t>
                          </m:r>
                        </m:sub>
                      </m:sSub>
                      <m:r>
                        <a:rPr sz="2074" i="1">
                          <a:solidFill>
                            <a:srgbClr val="000000"/>
                          </a:solidFill>
                          <a:latin typeface="Cambria Math" panose="02040503050406030204" pitchFamily="18" charset="0"/>
                        </a:rPr>
                        <m:t>(</m:t>
                      </m:r>
                      <m:sSub>
                        <m:sSubPr>
                          <m:ctrlPr>
                            <a:rPr sz="2074" i="1">
                              <a:solidFill>
                                <a:srgbClr val="000000"/>
                              </a:solidFill>
                              <a:latin typeface="Cambria Math" panose="02040503050406030204" pitchFamily="18" charset="0"/>
                            </a:rPr>
                          </m:ctrlPr>
                        </m:sSubPr>
                        <m:e>
                          <m:r>
                            <a:rPr sz="2074" i="1">
                              <a:solidFill>
                                <a:srgbClr val="000000"/>
                              </a:solidFill>
                              <a:latin typeface="Cambria Math" panose="02040503050406030204" pitchFamily="18" charset="0"/>
                            </a:rPr>
                            <m:t>𝒗</m:t>
                          </m:r>
                        </m:e>
                        <m:sub>
                          <m:r>
                            <a:rPr sz="2074" i="1">
                              <a:solidFill>
                                <a:srgbClr val="000000"/>
                              </a:solidFill>
                              <a:latin typeface="Cambria Math" panose="02040503050406030204" pitchFamily="18" charset="0"/>
                            </a:rPr>
                            <m:t>𝑖</m:t>
                          </m:r>
                        </m:sub>
                      </m:sSub>
                      <m:r>
                        <a:rPr sz="2074" i="1">
                          <a:solidFill>
                            <a:srgbClr val="000000"/>
                          </a:solidFill>
                          <a:latin typeface="Cambria Math" panose="02040503050406030204" pitchFamily="18" charset="0"/>
                        </a:rPr>
                        <m:t>)</m:t>
                      </m:r>
                    </m:oMath>
                  </a14:m>
                  <a:r>
                    <a:rPr lang="en-US" sz="1400" dirty="0">
                      <a:solidFill>
                        <a:srgbClr val="000000"/>
                      </a:solidFill>
                    </a:rPr>
                    <a:t> </a:t>
                  </a:r>
                  <a14:m>
                    <m:oMath xmlns:m="http://schemas.openxmlformats.org/officeDocument/2006/math">
                      <m:r>
                        <a:rPr lang="en-US" sz="1400" i="1">
                          <a:solidFill>
                            <a:srgbClr val="000000"/>
                          </a:solidFill>
                          <a:latin typeface="Cambria Math" panose="02040503050406030204" pitchFamily="18" charset="0"/>
                        </a:rPr>
                        <m:t>≈</m:t>
                      </m:r>
                    </m:oMath>
                  </a14:m>
                  <a:endParaRPr sz="1266" dirty="0"/>
                </a:p>
              </p:txBody>
            </p:sp>
          </mc:Choice>
          <mc:Fallback xmlns="">
            <p:sp>
              <p:nvSpPr>
                <p:cNvPr id="189" name="Text"/>
                <p:cNvSpPr txBox="1">
                  <a:spLocks noRot="1" noChangeAspect="1" noMove="1" noResize="1" noEditPoints="1" noAdjustHandles="1" noChangeArrowheads="1" noChangeShapeType="1" noTextEdit="1"/>
                </p:cNvSpPr>
                <p:nvPr/>
              </p:nvSpPr>
              <p:spPr>
                <a:xfrm>
                  <a:off x="2161725" y="5868090"/>
                  <a:ext cx="2028633" cy="531492"/>
                </a:xfrm>
                <a:prstGeom prst="rect">
                  <a:avLst/>
                </a:prstGeom>
                <a:blipFill>
                  <a:blip r:embed="rId6"/>
                  <a:stretch>
                    <a:fillRect l="-3125" b="-2326"/>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
          <p:nvSpPr>
            <p:cNvPr id="13" name="Line">
              <a:extLst>
                <a:ext uri="{FF2B5EF4-FFF2-40B4-BE49-F238E27FC236}">
                  <a16:creationId xmlns:a16="http://schemas.microsoft.com/office/drawing/2014/main" id="{8C53E64F-A125-F04B-9CFE-39266AA9F559}"/>
                </a:ext>
              </a:extLst>
            </p:cNvPr>
            <p:cNvSpPr/>
            <p:nvPr/>
          </p:nvSpPr>
          <p:spPr>
            <a:xfrm flipH="1" flipV="1">
              <a:off x="4785755" y="5841599"/>
              <a:ext cx="153859" cy="432942"/>
            </a:xfrm>
            <a:prstGeom prst="line">
              <a:avLst/>
            </a:prstGeom>
            <a:ln w="25400">
              <a:solidFill>
                <a:srgbClr val="000000"/>
              </a:solidFill>
              <a:miter lim="400000"/>
              <a:tailEnd type="triangle"/>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4" name="Line">
              <a:extLst>
                <a:ext uri="{FF2B5EF4-FFF2-40B4-BE49-F238E27FC236}">
                  <a16:creationId xmlns:a16="http://schemas.microsoft.com/office/drawing/2014/main" id="{100DF3ED-38EB-AE4B-8A1B-9AA2430F46E2}"/>
                </a:ext>
              </a:extLst>
            </p:cNvPr>
            <p:cNvSpPr/>
            <p:nvPr/>
          </p:nvSpPr>
          <p:spPr>
            <a:xfrm flipH="1">
              <a:off x="4939613" y="5975065"/>
              <a:ext cx="153859" cy="299476"/>
            </a:xfrm>
            <a:prstGeom prst="line">
              <a:avLst/>
            </a:prstGeom>
            <a:ln w="25400">
              <a:solidFill>
                <a:srgbClr val="000000"/>
              </a:solidFill>
              <a:miter lim="400000"/>
              <a:tailEnd type="triangle"/>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5" name="Line">
              <a:extLst>
                <a:ext uri="{FF2B5EF4-FFF2-40B4-BE49-F238E27FC236}">
                  <a16:creationId xmlns:a16="http://schemas.microsoft.com/office/drawing/2014/main" id="{DB0BE89C-5704-4F4A-8886-05244A2BFD23}"/>
                </a:ext>
              </a:extLst>
            </p:cNvPr>
            <p:cNvSpPr/>
            <p:nvPr/>
          </p:nvSpPr>
          <p:spPr>
            <a:xfrm flipH="1" flipV="1">
              <a:off x="5092011" y="5975065"/>
              <a:ext cx="486991" cy="201898"/>
            </a:xfrm>
            <a:prstGeom prst="line">
              <a:avLst/>
            </a:prstGeom>
            <a:ln w="25400">
              <a:solidFill>
                <a:srgbClr val="000000"/>
              </a:solidFill>
              <a:miter lim="400000"/>
              <a:tailEnd type="triangle"/>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sp>
          <p:nvSpPr>
            <p:cNvPr id="16" name="Line">
              <a:extLst>
                <a:ext uri="{FF2B5EF4-FFF2-40B4-BE49-F238E27FC236}">
                  <a16:creationId xmlns:a16="http://schemas.microsoft.com/office/drawing/2014/main" id="{FB2F1D51-60D8-DA42-B6CA-F304D604B4E5}"/>
                </a:ext>
              </a:extLst>
            </p:cNvPr>
            <p:cNvSpPr/>
            <p:nvPr/>
          </p:nvSpPr>
          <p:spPr>
            <a:xfrm flipH="1">
              <a:off x="5528518" y="6108531"/>
              <a:ext cx="486992" cy="68432"/>
            </a:xfrm>
            <a:prstGeom prst="line">
              <a:avLst/>
            </a:prstGeom>
            <a:ln w="25400">
              <a:solidFill>
                <a:srgbClr val="000000"/>
              </a:solidFill>
              <a:miter lim="400000"/>
              <a:tailEnd type="triangle"/>
            </a:ln>
          </p:spPr>
          <p:txBody>
            <a:bodyPr lIns="35719" tIns="35719" rIns="35719" bIns="35719" anchor="ctr"/>
            <a:lstStyle/>
            <a:p>
              <a:pPr>
                <a:defRPr sz="2200" b="0">
                  <a:solidFill>
                    <a:srgbClr val="FFFFFF"/>
                  </a:solidFill>
                  <a:latin typeface="+mn-lt"/>
                  <a:ea typeface="+mn-ea"/>
                  <a:cs typeface="+mn-cs"/>
                  <a:sym typeface="Helvetica Neue Medium"/>
                </a:defRPr>
              </a:pPr>
              <a:endParaRPr sz="1547"/>
            </a:p>
          </p:txBody>
        </p:sp>
      </p:grpSp>
      <p:sp>
        <p:nvSpPr>
          <p:cNvPr id="5" name="Footer Placeholder 4">
            <a:extLst>
              <a:ext uri="{FF2B5EF4-FFF2-40B4-BE49-F238E27FC236}">
                <a16:creationId xmlns:a16="http://schemas.microsoft.com/office/drawing/2014/main" id="{23D2CAA1-CC29-9D49-8D43-EDA62A74EE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F6E182-46B6-B24D-9C11-FA5D5A6D9BA1}"/>
              </a:ext>
            </a:extLst>
          </p:cNvPr>
          <p:cNvSpPr>
            <a:spLocks noGrp="1"/>
          </p:cNvSpPr>
          <p:nvPr>
            <p:ph type="sldNum" sz="quarter" idx="12"/>
          </p:nvPr>
        </p:nvSpPr>
        <p:spPr/>
        <p:txBody>
          <a:bodyPr/>
          <a:lstStyle/>
          <a:p>
            <a:fld id="{E5AEC740-BABD-4C48-8F63-5465F5E4020A}" type="slidenum">
              <a:rPr lang="en-US" smtClean="0"/>
              <a:t>14</a:t>
            </a:fld>
            <a:endParaRPr lang="en-US"/>
          </a:p>
        </p:txBody>
      </p:sp>
    </p:spTree>
    <p:extLst>
      <p:ext uri="{BB962C8B-B14F-4D97-AF65-F5344CB8AC3E}">
        <p14:creationId xmlns:p14="http://schemas.microsoft.com/office/powerpoint/2010/main" val="2625220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Learning procedure for auctions"/>
          <p:cNvSpPr txBox="1">
            <a:spLocks noGrp="1"/>
          </p:cNvSpPr>
          <p:nvPr>
            <p:ph type="title"/>
          </p:nvPr>
        </p:nvSpPr>
        <p:spPr>
          <a:xfrm>
            <a:off x="838200" y="365125"/>
            <a:ext cx="10515600" cy="1325563"/>
          </a:xfrm>
        </p:spPr>
        <p:txBody>
          <a:bodyPr>
            <a:normAutofit/>
          </a:bodyPr>
          <a:lstStyle>
            <a:lvl1pPr defTabSz="484886">
              <a:defRPr sz="6640"/>
            </a:lvl1pPr>
          </a:lstStyle>
          <a:p>
            <a:r>
              <a:rPr lang="en-US" sz="4400" dirty="0"/>
              <a:t>Learning Procedure</a:t>
            </a:r>
          </a:p>
        </p:txBody>
      </p:sp>
      <mc:AlternateContent xmlns:mc="http://schemas.openxmlformats.org/markup-compatibility/2006" xmlns:a14="http://schemas.microsoft.com/office/drawing/2010/main">
        <mc:Choice Requires="a14">
          <p:sp>
            <p:nvSpPr>
              <p:cNvPr id="198" name="Dataset is a large number of randomly sampled valuation profiles…"/>
              <p:cNvSpPr txBox="1">
                <a:spLocks noGrp="1"/>
              </p:cNvSpPr>
              <p:nvPr>
                <p:ph type="body" idx="1"/>
              </p:nvPr>
            </p:nvSpPr>
            <p:spPr>
              <a:xfrm>
                <a:off x="838200" y="1825625"/>
                <a:ext cx="10515600" cy="4667250"/>
              </a:xfrm>
            </p:spPr>
            <p:txBody>
              <a:bodyPr/>
              <a:lstStyle/>
              <a:p>
                <a:pPr marL="0" indent="0">
                  <a:buNone/>
                </a:pPr>
                <a:r>
                  <a:rPr lang="en-US" dirty="0"/>
                  <a:t>Dataset is a large number of randomly sampled valuation profiles </a:t>
                </a:r>
                <a14:m>
                  <m:oMath xmlns:m="http://schemas.openxmlformats.org/officeDocument/2006/math">
                    <m:r>
                      <a:rPr lang="en-US">
                        <a:latin typeface="Cambria Math" panose="02040503050406030204" pitchFamily="18" charset="0"/>
                      </a:rPr>
                      <m:t>𝒗</m:t>
                    </m:r>
                  </m:oMath>
                </a14:m>
                <a:endParaRPr lang="en-US" dirty="0"/>
              </a:p>
              <a:p>
                <a:r>
                  <a:rPr lang="en-US" dirty="0"/>
                  <a:t>Our end goal is a </a:t>
                </a:r>
                <a:r>
                  <a:rPr lang="en-US" dirty="0" err="1"/>
                  <a:t>strategyproof</a:t>
                </a:r>
                <a:r>
                  <a:rPr lang="en-US" dirty="0"/>
                  <a:t> mechanism; if we have that, agents bid truthfully; so, only need to ensure regret = 0 on truthful bids!</a:t>
                </a:r>
              </a:p>
              <a:p>
                <a:pPr marL="0" indent="0">
                  <a:buNone/>
                </a:pPr>
                <a:endParaRPr lang="en-US" dirty="0"/>
              </a:p>
              <a:p>
                <a:pPr marL="0" indent="0">
                  <a:buNone/>
                </a:pPr>
                <a:r>
                  <a:rPr lang="en-US" dirty="0"/>
                  <a:t>Loss on a single valuation profile:</a:t>
                </a:r>
              </a:p>
              <a:p>
                <a:pPr marL="0" indent="0">
                  <a:buNone/>
                </a:pPr>
                <a:endParaRPr lang="en-US" dirty="0"/>
              </a:p>
              <a:p>
                <a:pPr marL="0" indent="0">
                  <a:buNone/>
                </a:pPr>
                <a:endParaRPr lang="en-US" dirty="0"/>
              </a:p>
              <a:p>
                <a:pPr marL="0" indent="0">
                  <a:buNone/>
                </a:pPr>
                <a:endParaRPr lang="en-US" dirty="0"/>
              </a:p>
              <a:p>
                <a:pPr marL="0" indent="0">
                  <a:buNone/>
                </a:pPr>
                <a:r>
                  <a:rPr lang="en-US" dirty="0"/>
                  <a:t>Minimize </a:t>
                </a:r>
                <a:r>
                  <a:rPr lang="en-US" i="1" dirty="0"/>
                  <a:t>L</a:t>
                </a:r>
                <a:r>
                  <a:rPr lang="en-US" dirty="0"/>
                  <a:t> by minibatch SGD, just like any neural network</a:t>
                </a:r>
              </a:p>
            </p:txBody>
          </p:sp>
        </mc:Choice>
        <mc:Fallback xmlns="">
          <p:sp>
            <p:nvSpPr>
              <p:cNvPr id="198" name="Dataset is a large number of randomly sampled valuation profiles…"/>
              <p:cNvSpPr txBox="1">
                <a:spLocks noGrp="1" noRot="1" noChangeAspect="1" noMove="1" noResize="1" noEditPoints="1" noAdjustHandles="1" noChangeArrowheads="1" noChangeShapeType="1" noTextEdit="1"/>
              </p:cNvSpPr>
              <p:nvPr>
                <p:ph type="body" idx="1"/>
              </p:nvPr>
            </p:nvSpPr>
            <p:spPr>
              <a:xfrm>
                <a:off x="838200" y="1825625"/>
                <a:ext cx="10515600" cy="4667250"/>
              </a:xfrm>
              <a:blipFill>
                <a:blip r:embed="rId3"/>
                <a:stretch>
                  <a:fillRect l="-1206" t="-2168" r="-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0D951109-B9B0-4442-82EF-98C97C083BE3}"/>
                  </a:ext>
                </a:extLst>
              </p:cNvPr>
              <p:cNvSpPr/>
              <p:nvPr/>
            </p:nvSpPr>
            <p:spPr>
              <a:xfrm>
                <a:off x="2624447" y="4417621"/>
                <a:ext cx="7208322" cy="104502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dirty="0"/>
                  <a:t> </a:t>
                </a:r>
                <a14:m>
                  <m:oMath xmlns:m="http://schemas.openxmlformats.org/officeDocument/2006/math">
                    <m:r>
                      <a:rPr lang="en-US" sz="2400">
                        <a:latin typeface="Cambria Math" panose="02040503050406030204" pitchFamily="18" charset="0"/>
                      </a:rPr>
                      <m:t>𝐿</m:t>
                    </m:r>
                    <m:r>
                      <a:rPr lang="en-US" sz="2400">
                        <a:latin typeface="Cambria Math" panose="02040503050406030204" pitchFamily="18" charset="0"/>
                      </a:rPr>
                      <m:t>(</m:t>
                    </m:r>
                    <m:r>
                      <a:rPr lang="en-US" sz="2400">
                        <a:latin typeface="Cambria Math" panose="02040503050406030204" pitchFamily="18" charset="0"/>
                      </a:rPr>
                      <m:t>𝒗</m:t>
                    </m:r>
                    <m:r>
                      <a:rPr lang="en-US" sz="2400">
                        <a:latin typeface="Cambria Math" panose="02040503050406030204" pitchFamily="18" charset="0"/>
                      </a:rPr>
                      <m:t>,</m:t>
                    </m:r>
                    <m:r>
                      <a:rPr lang="en-US" sz="2400">
                        <a:latin typeface="Cambria Math" panose="02040503050406030204" pitchFamily="18" charset="0"/>
                      </a:rPr>
                      <m:t>𝑓</m:t>
                    </m:r>
                    <m:r>
                      <a:rPr lang="en-US" sz="2400">
                        <a:latin typeface="Cambria Math" panose="02040503050406030204" pitchFamily="18" charset="0"/>
                      </a:rPr>
                      <m:t>(</m:t>
                    </m:r>
                    <m:r>
                      <a:rPr lang="en-US" sz="2400">
                        <a:latin typeface="Cambria Math" panose="02040503050406030204" pitchFamily="18" charset="0"/>
                      </a:rPr>
                      <m:t>𝒗</m:t>
                    </m:r>
                    <m:r>
                      <a:rPr lang="en-US" sz="2400">
                        <a:latin typeface="Cambria Math" panose="02040503050406030204" pitchFamily="18" charset="0"/>
                      </a:rPr>
                      <m:t>))=−</m:t>
                    </m:r>
                    <m:limLow>
                      <m:limLowPr>
                        <m:ctrlPr>
                          <a:rPr lang="ar-AE" sz="2400" i="1">
                            <a:latin typeface="Cambria Math" panose="02040503050406030204" pitchFamily="18" charset="0"/>
                          </a:rPr>
                        </m:ctrlPr>
                      </m:limLowPr>
                      <m:e>
                        <m:r>
                          <a:rPr lang="ar-AE" sz="2400">
                            <a:latin typeface="Cambria Math" panose="02040503050406030204" pitchFamily="18" charset="0"/>
                          </a:rPr>
                          <m:t>∑</m:t>
                        </m:r>
                      </m:e>
                      <m:lim>
                        <m:r>
                          <a:rPr lang="ar-AE" sz="2400">
                            <a:latin typeface="Cambria Math" panose="02040503050406030204" pitchFamily="18" charset="0"/>
                          </a:rPr>
                          <m:t>𝑖</m:t>
                        </m:r>
                      </m:lim>
                    </m:limLow>
                    <m:sSub>
                      <m:sSubPr>
                        <m:ctrlPr>
                          <a:rPr lang="ar-AE" sz="2400" i="1">
                            <a:latin typeface="Cambria Math" panose="02040503050406030204" pitchFamily="18" charset="0"/>
                          </a:rPr>
                        </m:ctrlPr>
                      </m:sSubPr>
                      <m:e>
                        <m:r>
                          <a:rPr lang="ar-AE" sz="2400">
                            <a:latin typeface="Cambria Math" panose="02040503050406030204" pitchFamily="18" charset="0"/>
                          </a:rPr>
                          <m:t>𝑝</m:t>
                        </m:r>
                      </m:e>
                      <m:sub>
                        <m:r>
                          <a:rPr lang="ar-AE" sz="2400">
                            <a:latin typeface="Cambria Math" panose="02040503050406030204" pitchFamily="18" charset="0"/>
                          </a:rPr>
                          <m:t>𝑖</m:t>
                        </m:r>
                      </m:sub>
                    </m:sSub>
                    <m:r>
                      <a:rPr lang="ar-AE" sz="2400">
                        <a:latin typeface="Cambria Math" panose="02040503050406030204" pitchFamily="18" charset="0"/>
                      </a:rPr>
                      <m:t>+</m:t>
                    </m:r>
                    <m:limLow>
                      <m:limLowPr>
                        <m:ctrlPr>
                          <a:rPr lang="ar-AE" sz="2400" i="1">
                            <a:latin typeface="Cambria Math" panose="02040503050406030204" pitchFamily="18" charset="0"/>
                          </a:rPr>
                        </m:ctrlPr>
                      </m:limLowPr>
                      <m:e>
                        <m:r>
                          <a:rPr lang="ar-AE" sz="2400">
                            <a:latin typeface="Cambria Math" panose="02040503050406030204" pitchFamily="18" charset="0"/>
                          </a:rPr>
                          <m:t>∑</m:t>
                        </m:r>
                      </m:e>
                      <m:lim>
                        <m:r>
                          <a:rPr lang="ar-AE" sz="2400">
                            <a:latin typeface="Cambria Math" panose="02040503050406030204" pitchFamily="18" charset="0"/>
                          </a:rPr>
                          <m:t>𝑖</m:t>
                        </m:r>
                      </m:lim>
                    </m:limLow>
                    <m:sSub>
                      <m:sSubPr>
                        <m:ctrlPr>
                          <a:rPr lang="ar-AE" sz="2400" i="1">
                            <a:latin typeface="Cambria Math" panose="02040503050406030204" pitchFamily="18" charset="0"/>
                          </a:rPr>
                        </m:ctrlPr>
                      </m:sSubPr>
                      <m:e>
                        <m:r>
                          <a:rPr lang="ar-AE" sz="2400">
                            <a:latin typeface="Cambria Math" panose="02040503050406030204" pitchFamily="18" charset="0"/>
                          </a:rPr>
                          <m:t>𝜆</m:t>
                        </m:r>
                      </m:e>
                      <m:sub>
                        <m:r>
                          <a:rPr lang="ar-AE" sz="2400">
                            <a:latin typeface="Cambria Math" panose="02040503050406030204" pitchFamily="18" charset="0"/>
                          </a:rPr>
                          <m:t>𝑖</m:t>
                        </m:r>
                      </m:sub>
                    </m:sSub>
                    <m:sSub>
                      <m:sSubPr>
                        <m:ctrlPr>
                          <a:rPr lang="ar-AE" sz="2400" i="1">
                            <a:latin typeface="Cambria Math" panose="02040503050406030204" pitchFamily="18" charset="0"/>
                          </a:rPr>
                        </m:ctrlPr>
                      </m:sSubPr>
                      <m:e>
                        <m:r>
                          <m:rPr>
                            <m:nor/>
                          </m:rPr>
                          <a:rPr lang="en-US" sz="2400"/>
                          <m:t>rgt</m:t>
                        </m:r>
                      </m:e>
                      <m:sub>
                        <m:r>
                          <a:rPr lang="ar-AE" sz="2400">
                            <a:latin typeface="Cambria Math" panose="02040503050406030204" pitchFamily="18" charset="0"/>
                          </a:rPr>
                          <m:t>𝑖</m:t>
                        </m:r>
                      </m:sub>
                    </m:sSub>
                    <m:r>
                      <a:rPr lang="ar-AE" sz="2400">
                        <a:latin typeface="Cambria Math" panose="02040503050406030204" pitchFamily="18" charset="0"/>
                      </a:rPr>
                      <m:t>(</m:t>
                    </m:r>
                    <m:r>
                      <a:rPr lang="ar-AE" sz="2400">
                        <a:latin typeface="Cambria Math" panose="02040503050406030204" pitchFamily="18" charset="0"/>
                      </a:rPr>
                      <m:t>𝒗</m:t>
                    </m:r>
                    <m:r>
                      <a:rPr lang="ar-AE" sz="2400">
                        <a:latin typeface="Cambria Math" panose="02040503050406030204" pitchFamily="18" charset="0"/>
                      </a:rPr>
                      <m:t>)+</m:t>
                    </m:r>
                    <m:f>
                      <m:fPr>
                        <m:ctrlPr>
                          <a:rPr lang="ar-AE" sz="2400" i="1">
                            <a:latin typeface="Cambria Math" panose="02040503050406030204" pitchFamily="18" charset="0"/>
                          </a:rPr>
                        </m:ctrlPr>
                      </m:fPr>
                      <m:num>
                        <m:r>
                          <a:rPr lang="ar-AE" sz="2400">
                            <a:latin typeface="Cambria Math" panose="02040503050406030204" pitchFamily="18" charset="0"/>
                          </a:rPr>
                          <m:t>𝜌</m:t>
                        </m:r>
                      </m:num>
                      <m:den>
                        <m:r>
                          <a:rPr lang="ar-AE" sz="2400">
                            <a:latin typeface="Cambria Math" panose="02040503050406030204" pitchFamily="18" charset="0"/>
                          </a:rPr>
                          <m:t>2</m:t>
                        </m:r>
                      </m:den>
                    </m:f>
                    <m:sSup>
                      <m:sSupPr>
                        <m:ctrlPr>
                          <a:rPr lang="ar-AE" sz="2400" i="1">
                            <a:latin typeface="Cambria Math" panose="02040503050406030204" pitchFamily="18" charset="0"/>
                          </a:rPr>
                        </m:ctrlPr>
                      </m:sSupPr>
                      <m:e>
                        <m:d>
                          <m:dPr>
                            <m:ctrlPr>
                              <a:rPr lang="ar-AE" sz="2400" i="1">
                                <a:latin typeface="Cambria Math" panose="02040503050406030204" pitchFamily="18" charset="0"/>
                              </a:rPr>
                            </m:ctrlPr>
                          </m:dPr>
                          <m:e>
                            <m:limLow>
                              <m:limLowPr>
                                <m:ctrlPr>
                                  <a:rPr lang="ar-AE" sz="2400" i="1">
                                    <a:latin typeface="Cambria Math" panose="02040503050406030204" pitchFamily="18" charset="0"/>
                                  </a:rPr>
                                </m:ctrlPr>
                              </m:limLowPr>
                              <m:e>
                                <m:r>
                                  <a:rPr lang="ar-AE" sz="2400">
                                    <a:latin typeface="Cambria Math" panose="02040503050406030204" pitchFamily="18" charset="0"/>
                                  </a:rPr>
                                  <m:t>∑</m:t>
                                </m:r>
                              </m:e>
                              <m:lim>
                                <m:r>
                                  <a:rPr lang="ar-AE" sz="2400">
                                    <a:latin typeface="Cambria Math" panose="02040503050406030204" pitchFamily="18" charset="0"/>
                                  </a:rPr>
                                  <m:t>𝑖</m:t>
                                </m:r>
                              </m:lim>
                            </m:limLow>
                            <m:sSub>
                              <m:sSubPr>
                                <m:ctrlPr>
                                  <a:rPr lang="ar-AE" sz="2400" i="1">
                                    <a:latin typeface="Cambria Math" panose="02040503050406030204" pitchFamily="18" charset="0"/>
                                  </a:rPr>
                                </m:ctrlPr>
                              </m:sSubPr>
                              <m:e>
                                <m:r>
                                  <m:rPr>
                                    <m:nor/>
                                  </m:rPr>
                                  <a:rPr lang="en-US" sz="2400"/>
                                  <m:t>rgt</m:t>
                                </m:r>
                              </m:e>
                              <m:sub>
                                <m:r>
                                  <a:rPr lang="ar-AE" sz="2400">
                                    <a:latin typeface="Cambria Math" panose="02040503050406030204" pitchFamily="18" charset="0"/>
                                  </a:rPr>
                                  <m:t>𝑖</m:t>
                                </m:r>
                              </m:sub>
                            </m:sSub>
                            <m:r>
                              <a:rPr lang="ar-AE" sz="2400">
                                <a:latin typeface="Cambria Math" panose="02040503050406030204" pitchFamily="18" charset="0"/>
                              </a:rPr>
                              <m:t>(</m:t>
                            </m:r>
                            <m:r>
                              <a:rPr lang="ar-AE" sz="2400">
                                <a:latin typeface="Cambria Math" panose="02040503050406030204" pitchFamily="18" charset="0"/>
                              </a:rPr>
                              <m:t>𝒗</m:t>
                            </m:r>
                            <m:r>
                              <a:rPr lang="ar-AE" sz="2400">
                                <a:latin typeface="Cambria Math" panose="02040503050406030204" pitchFamily="18" charset="0"/>
                              </a:rPr>
                              <m:t>)</m:t>
                            </m:r>
                          </m:e>
                        </m:d>
                      </m:e>
                      <m:sup>
                        <m:r>
                          <a:rPr lang="ar-AE" sz="2400">
                            <a:latin typeface="Cambria Math" panose="02040503050406030204" pitchFamily="18" charset="0"/>
                          </a:rPr>
                          <m:t>2</m:t>
                        </m:r>
                      </m:sup>
                    </m:sSup>
                  </m:oMath>
                </a14:m>
                <a:endParaRPr lang="en-US" sz="2400" dirty="0"/>
              </a:p>
            </p:txBody>
          </p:sp>
        </mc:Choice>
        <mc:Fallback xmlns="">
          <p:sp>
            <p:nvSpPr>
              <p:cNvPr id="4" name="Rounded Rectangle 3">
                <a:extLst>
                  <a:ext uri="{FF2B5EF4-FFF2-40B4-BE49-F238E27FC236}">
                    <a16:creationId xmlns:a16="http://schemas.microsoft.com/office/drawing/2014/main" id="{0D951109-B9B0-4442-82EF-98C97C083BE3}"/>
                  </a:ext>
                </a:extLst>
              </p:cNvPr>
              <p:cNvSpPr>
                <a:spLocks noRot="1" noChangeAspect="1" noMove="1" noResize="1" noEditPoints="1" noAdjustHandles="1" noChangeArrowheads="1" noChangeShapeType="1" noTextEdit="1"/>
              </p:cNvSpPr>
              <p:nvPr/>
            </p:nvSpPr>
            <p:spPr>
              <a:xfrm>
                <a:off x="2624447" y="4417621"/>
                <a:ext cx="7208322" cy="1045029"/>
              </a:xfrm>
              <a:prstGeom prst="roundRect">
                <a:avLst/>
              </a:prstGeom>
              <a:blipFill>
                <a:blip r:embed="rId4"/>
                <a:stretch>
                  <a:fillRect/>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C93E8082-9C77-0941-8B95-095373BE9464}"/>
              </a:ext>
            </a:extLst>
          </p:cNvPr>
          <p:cNvGrpSpPr/>
          <p:nvPr/>
        </p:nvGrpSpPr>
        <p:grpSpPr>
          <a:xfrm>
            <a:off x="5379522" y="3608902"/>
            <a:ext cx="2707574" cy="1058101"/>
            <a:chOff x="5379522" y="3608902"/>
            <a:chExt cx="2707574" cy="1058101"/>
          </a:xfrm>
        </p:grpSpPr>
        <p:cxnSp>
          <p:nvCxnSpPr>
            <p:cNvPr id="6" name="Straight Arrow Connector 5">
              <a:extLst>
                <a:ext uri="{FF2B5EF4-FFF2-40B4-BE49-F238E27FC236}">
                  <a16:creationId xmlns:a16="http://schemas.microsoft.com/office/drawing/2014/main" id="{978AB783-CBD7-A64C-B900-6C26E624C0EE}"/>
                </a:ext>
              </a:extLst>
            </p:cNvPr>
            <p:cNvCxnSpPr>
              <a:cxnSpLocks/>
            </p:cNvCxnSpPr>
            <p:nvPr/>
          </p:nvCxnSpPr>
          <p:spPr>
            <a:xfrm flipH="1">
              <a:off x="5379522" y="3978234"/>
              <a:ext cx="961901" cy="6887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7192EAEE-2DAB-F843-B398-6D3C3B634D6F}"/>
                </a:ext>
              </a:extLst>
            </p:cNvPr>
            <p:cNvSpPr txBox="1"/>
            <p:nvPr/>
          </p:nvSpPr>
          <p:spPr>
            <a:xfrm>
              <a:off x="6044540" y="3608902"/>
              <a:ext cx="2042556" cy="369332"/>
            </a:xfrm>
            <a:prstGeom prst="rect">
              <a:avLst/>
            </a:prstGeom>
            <a:noFill/>
          </p:spPr>
          <p:txBody>
            <a:bodyPr wrap="square" rtlCol="0">
              <a:spAutoFit/>
            </a:bodyPr>
            <a:lstStyle/>
            <a:p>
              <a:r>
                <a:rPr lang="en-US" dirty="0">
                  <a:solidFill>
                    <a:schemeClr val="accent1"/>
                  </a:solidFill>
                </a:rPr>
                <a:t>Penalize low profit</a:t>
              </a:r>
            </a:p>
          </p:txBody>
        </p:sp>
      </p:grpSp>
      <p:grpSp>
        <p:nvGrpSpPr>
          <p:cNvPr id="14" name="Group 13">
            <a:extLst>
              <a:ext uri="{FF2B5EF4-FFF2-40B4-BE49-F238E27FC236}">
                <a16:creationId xmlns:a16="http://schemas.microsoft.com/office/drawing/2014/main" id="{EA54023B-B31F-BD49-BF36-E212764898A6}"/>
              </a:ext>
            </a:extLst>
          </p:cNvPr>
          <p:cNvGrpSpPr/>
          <p:nvPr/>
        </p:nvGrpSpPr>
        <p:grpSpPr>
          <a:xfrm>
            <a:off x="7134102" y="3621947"/>
            <a:ext cx="3886198" cy="1033181"/>
            <a:chOff x="7134102" y="3621947"/>
            <a:chExt cx="3886198" cy="1033181"/>
          </a:xfrm>
        </p:grpSpPr>
        <p:cxnSp>
          <p:nvCxnSpPr>
            <p:cNvPr id="9" name="Straight Arrow Connector 8">
              <a:extLst>
                <a:ext uri="{FF2B5EF4-FFF2-40B4-BE49-F238E27FC236}">
                  <a16:creationId xmlns:a16="http://schemas.microsoft.com/office/drawing/2014/main" id="{A962C808-C55E-9343-BC6D-71FB3A962073}"/>
                </a:ext>
              </a:extLst>
            </p:cNvPr>
            <p:cNvCxnSpPr>
              <a:cxnSpLocks/>
            </p:cNvCxnSpPr>
            <p:nvPr/>
          </p:nvCxnSpPr>
          <p:spPr>
            <a:xfrm flipH="1">
              <a:off x="7134102" y="3978234"/>
              <a:ext cx="2034143" cy="64126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3F0BC9B2-960B-8946-972E-F4618FF4E22B}"/>
                </a:ext>
              </a:extLst>
            </p:cNvPr>
            <p:cNvCxnSpPr/>
            <p:nvPr/>
          </p:nvCxnSpPr>
          <p:spPr>
            <a:xfrm flipH="1">
              <a:off x="8319159" y="3966359"/>
              <a:ext cx="849086" cy="68876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TextBox 14">
              <a:extLst>
                <a:ext uri="{FF2B5EF4-FFF2-40B4-BE49-F238E27FC236}">
                  <a16:creationId xmlns:a16="http://schemas.microsoft.com/office/drawing/2014/main" id="{850A58FF-3509-9B4E-9B43-8A6DD6F8F0C5}"/>
                </a:ext>
              </a:extLst>
            </p:cNvPr>
            <p:cNvSpPr txBox="1"/>
            <p:nvPr/>
          </p:nvSpPr>
          <p:spPr>
            <a:xfrm>
              <a:off x="8686305" y="3621947"/>
              <a:ext cx="2333995" cy="369332"/>
            </a:xfrm>
            <a:prstGeom prst="rect">
              <a:avLst/>
            </a:prstGeom>
            <a:noFill/>
          </p:spPr>
          <p:txBody>
            <a:bodyPr wrap="square" rtlCol="0">
              <a:spAutoFit/>
            </a:bodyPr>
            <a:lstStyle/>
            <a:p>
              <a:r>
                <a:rPr lang="en-US" dirty="0">
                  <a:solidFill>
                    <a:schemeClr val="accent1"/>
                  </a:solidFill>
                </a:rPr>
                <a:t>Penalize high regret</a:t>
              </a:r>
            </a:p>
          </p:txBody>
        </p:sp>
      </p:grpSp>
      <p:sp>
        <p:nvSpPr>
          <p:cNvPr id="16" name="Slide Number Placeholder 15">
            <a:extLst>
              <a:ext uri="{FF2B5EF4-FFF2-40B4-BE49-F238E27FC236}">
                <a16:creationId xmlns:a16="http://schemas.microsoft.com/office/drawing/2014/main" id="{D90D87CD-9232-7041-A2D0-683185DE92C3}"/>
              </a:ext>
            </a:extLst>
          </p:cNvPr>
          <p:cNvSpPr>
            <a:spLocks noGrp="1"/>
          </p:cNvSpPr>
          <p:nvPr>
            <p:ph type="sldNum" sz="quarter" idx="2"/>
          </p:nvPr>
        </p:nvSpPr>
        <p:spPr/>
        <p:txBody>
          <a:bodyPr/>
          <a:lstStyle/>
          <a:p>
            <a:fld id="{86CB4B4D-7CA3-9044-876B-883B54F8677D}" type="slidenum">
              <a:rPr lang="en-US" smtClean="0"/>
              <a:t>15</a:t>
            </a:fld>
            <a:endParaRPr lang="en-US"/>
          </a:p>
        </p:txBody>
      </p:sp>
    </p:spTree>
    <p:extLst>
      <p:ext uri="{BB962C8B-B14F-4D97-AF65-F5344CB8AC3E}">
        <p14:creationId xmlns:p14="http://schemas.microsoft.com/office/powerpoint/2010/main" val="241912292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9"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par>
                                <p:cTn id="22" presetID="9"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dissolv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uiExpand="1" build="p"/>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Successful results"/>
          <p:cNvSpPr txBox="1">
            <a:spLocks noGrp="1"/>
          </p:cNvSpPr>
          <p:nvPr>
            <p:ph type="title"/>
          </p:nvPr>
        </p:nvSpPr>
        <p:spPr>
          <a:prstGeom prst="rect">
            <a:avLst/>
          </a:prstGeom>
        </p:spPr>
        <p:txBody>
          <a:bodyPr/>
          <a:lstStyle/>
          <a:p>
            <a:r>
              <a:rPr dirty="0"/>
              <a:t>Successful </a:t>
            </a:r>
            <a:r>
              <a:rPr lang="en-US" dirty="0"/>
              <a:t>R</a:t>
            </a:r>
            <a:r>
              <a:rPr dirty="0"/>
              <a:t>esults</a:t>
            </a:r>
          </a:p>
        </p:txBody>
      </p:sp>
      <p:pic>
        <p:nvPicPr>
          <p:cNvPr id="203" name="Image" descr="Image"/>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52098" y="1626684"/>
            <a:ext cx="6887805" cy="4213881"/>
          </a:xfrm>
          <a:prstGeom prst="rect">
            <a:avLst/>
          </a:prstGeom>
          <a:ln w="12700">
            <a:miter lim="400000"/>
          </a:ln>
        </p:spPr>
      </p:pic>
      <p:sp>
        <p:nvSpPr>
          <p:cNvPr id="204" name="Dotted lines denote theoretically optimal mechanism; orange/red is what neural networks learned after training"/>
          <p:cNvSpPr txBox="1"/>
          <p:nvPr/>
        </p:nvSpPr>
        <p:spPr>
          <a:xfrm>
            <a:off x="1965126" y="6144104"/>
            <a:ext cx="7683771" cy="26693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35719" tIns="35719" rIns="35719" bIns="35719" anchor="ctr">
            <a:spAutoFit/>
          </a:bodyPr>
          <a:lstStyle/>
          <a:p>
            <a:r>
              <a:rPr sz="1266"/>
              <a:t>Dotted lines denote theoretically optimal mechanism; orange/red is what neural networks learned after training</a:t>
            </a:r>
          </a:p>
        </p:txBody>
      </p:sp>
      <p:pic>
        <p:nvPicPr>
          <p:cNvPr id="5" name="Picture 4" descr="Graphical user interface, text, application&#10;&#10;Description automatically generated with medium confidence">
            <a:extLst>
              <a:ext uri="{FF2B5EF4-FFF2-40B4-BE49-F238E27FC236}">
                <a16:creationId xmlns:a16="http://schemas.microsoft.com/office/drawing/2014/main" id="{8A8764A6-8469-4A44-A960-E5D4F043DAB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50828" y="580244"/>
            <a:ext cx="4429496" cy="895323"/>
          </a:xfrm>
          <a:prstGeom prst="rect">
            <a:avLst/>
          </a:prstGeom>
        </p:spPr>
      </p:pic>
      <p:sp>
        <p:nvSpPr>
          <p:cNvPr id="2" name="Slide Number Placeholder 1">
            <a:extLst>
              <a:ext uri="{FF2B5EF4-FFF2-40B4-BE49-F238E27FC236}">
                <a16:creationId xmlns:a16="http://schemas.microsoft.com/office/drawing/2014/main" id="{E8FC99E0-EA10-244E-9593-A6316564E988}"/>
              </a:ext>
            </a:extLst>
          </p:cNvPr>
          <p:cNvSpPr>
            <a:spLocks noGrp="1"/>
          </p:cNvSpPr>
          <p:nvPr>
            <p:ph type="sldNum" sz="quarter" idx="2"/>
          </p:nvPr>
        </p:nvSpPr>
        <p:spPr/>
        <p:txBody>
          <a:bodyPr/>
          <a:lstStyle/>
          <a:p>
            <a:fld id="{86CB4B4D-7CA3-9044-876B-883B54F8677D}" type="slidenum">
              <a:rPr lang="en-US" smtClean="0"/>
              <a:t>16</a:t>
            </a:fld>
            <a:endParaRPr lang="en-US"/>
          </a:p>
        </p:txBody>
      </p:sp>
    </p:spTree>
    <p:extLst>
      <p:ext uri="{BB962C8B-B14F-4D97-AF65-F5344CB8AC3E}">
        <p14:creationId xmlns:p14="http://schemas.microsoft.com/office/powerpoint/2010/main" val="20254625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Successful results"/>
          <p:cNvSpPr txBox="1">
            <a:spLocks noGrp="1"/>
          </p:cNvSpPr>
          <p:nvPr>
            <p:ph type="title"/>
          </p:nvPr>
        </p:nvSpPr>
        <p:spPr>
          <a:prstGeom prst="rect">
            <a:avLst/>
          </a:prstGeom>
        </p:spPr>
        <p:txBody>
          <a:bodyPr/>
          <a:lstStyle/>
          <a:p>
            <a:r>
              <a:rPr dirty="0"/>
              <a:t>Successful </a:t>
            </a:r>
            <a:r>
              <a:rPr lang="en-US" dirty="0"/>
              <a:t>R</a:t>
            </a:r>
            <a:r>
              <a:rPr dirty="0"/>
              <a:t>esults</a:t>
            </a:r>
          </a:p>
        </p:txBody>
      </p:sp>
      <p:pic>
        <p:nvPicPr>
          <p:cNvPr id="209" name="Image" descr="Image"/>
          <p:cNvPicPr>
            <a:picLocks noChangeAspect="1"/>
          </p:cNvPicPr>
          <p:nvPr/>
        </p:nvPicPr>
        <p:blipFill>
          <a:blip r:embed="rId3"/>
          <a:stretch>
            <a:fillRect/>
          </a:stretch>
        </p:blipFill>
        <p:spPr>
          <a:xfrm>
            <a:off x="1689055" y="2113652"/>
            <a:ext cx="4250532" cy="1178719"/>
          </a:xfrm>
          <a:prstGeom prst="rect">
            <a:avLst/>
          </a:prstGeom>
          <a:ln w="12700">
            <a:miter lim="400000"/>
          </a:ln>
        </p:spPr>
      </p:pic>
      <p:pic>
        <p:nvPicPr>
          <p:cNvPr id="210" name="Image" descr="Image"/>
          <p:cNvPicPr>
            <a:picLocks noChangeAspect="1"/>
          </p:cNvPicPr>
          <p:nvPr/>
        </p:nvPicPr>
        <p:blipFill>
          <a:blip r:embed="rId4"/>
          <a:stretch>
            <a:fillRect/>
          </a:stretch>
        </p:blipFill>
        <p:spPr>
          <a:xfrm>
            <a:off x="1608688" y="3393281"/>
            <a:ext cx="4411266" cy="1285875"/>
          </a:xfrm>
          <a:prstGeom prst="rect">
            <a:avLst/>
          </a:prstGeom>
          <a:ln w="12700">
            <a:miter lim="400000"/>
          </a:ln>
        </p:spPr>
      </p:pic>
      <p:pic>
        <p:nvPicPr>
          <p:cNvPr id="211" name="Image" descr="Image"/>
          <p:cNvPicPr>
            <a:picLocks noChangeAspect="1"/>
          </p:cNvPicPr>
          <p:nvPr/>
        </p:nvPicPr>
        <p:blipFill>
          <a:blip r:embed="rId5"/>
          <a:stretch>
            <a:fillRect/>
          </a:stretch>
        </p:blipFill>
        <p:spPr>
          <a:xfrm>
            <a:off x="1663921" y="5093348"/>
            <a:ext cx="7697391" cy="767954"/>
          </a:xfrm>
          <a:prstGeom prst="rect">
            <a:avLst/>
          </a:prstGeom>
          <a:ln w="12700">
            <a:miter lim="400000"/>
          </a:ln>
        </p:spPr>
      </p:pic>
      <p:sp>
        <p:nvSpPr>
          <p:cNvPr id="212" name="They also beat a bunch of strong baselines in more complicated situations where the optimal mechanism is not known"/>
          <p:cNvSpPr txBox="1"/>
          <p:nvPr/>
        </p:nvSpPr>
        <p:spPr>
          <a:xfrm>
            <a:off x="6480554" y="2891218"/>
            <a:ext cx="3826863" cy="656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35719" tIns="35719" rIns="35719" bIns="35719" anchor="ctr">
            <a:spAutoFit/>
          </a:bodyPr>
          <a:lstStyle/>
          <a:p>
            <a:r>
              <a:rPr sz="1266" dirty="0"/>
              <a:t>The</a:t>
            </a:r>
            <a:r>
              <a:rPr lang="en-US" sz="1266" dirty="0"/>
              <a:t>ir approach </a:t>
            </a:r>
            <a:r>
              <a:rPr sz="1266" dirty="0"/>
              <a:t>also beat</a:t>
            </a:r>
            <a:r>
              <a:rPr lang="en-US" sz="1266" dirty="0"/>
              <a:t>s </a:t>
            </a:r>
            <a:r>
              <a:rPr sz="1266" dirty="0"/>
              <a:t>a </a:t>
            </a:r>
            <a:r>
              <a:rPr lang="en-US" sz="1266" dirty="0"/>
              <a:t>variety</a:t>
            </a:r>
            <a:r>
              <a:rPr sz="1266" dirty="0"/>
              <a:t> of strong baselines in more complicated situations where the optimal mechanism is not known</a:t>
            </a:r>
            <a:r>
              <a:rPr lang="en-US" sz="1266" dirty="0"/>
              <a:t>.</a:t>
            </a:r>
            <a:endParaRPr sz="1266" dirty="0"/>
          </a:p>
        </p:txBody>
      </p:sp>
      <p:pic>
        <p:nvPicPr>
          <p:cNvPr id="7" name="Picture 6" descr="Graphical user interface, text, application&#10;&#10;Description automatically generated with medium confidence">
            <a:extLst>
              <a:ext uri="{FF2B5EF4-FFF2-40B4-BE49-F238E27FC236}">
                <a16:creationId xmlns:a16="http://schemas.microsoft.com/office/drawing/2014/main" id="{E472ADBC-53A0-5740-AD5E-5F8C1F8ED32D}"/>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350828" y="580244"/>
            <a:ext cx="4429496" cy="895323"/>
          </a:xfrm>
          <a:prstGeom prst="rect">
            <a:avLst/>
          </a:prstGeom>
        </p:spPr>
      </p:pic>
      <p:sp>
        <p:nvSpPr>
          <p:cNvPr id="2" name="Slide Number Placeholder 1">
            <a:extLst>
              <a:ext uri="{FF2B5EF4-FFF2-40B4-BE49-F238E27FC236}">
                <a16:creationId xmlns:a16="http://schemas.microsoft.com/office/drawing/2014/main" id="{817342B2-09BF-374F-82D5-96A03B5BD7A5}"/>
              </a:ext>
            </a:extLst>
          </p:cNvPr>
          <p:cNvSpPr>
            <a:spLocks noGrp="1"/>
          </p:cNvSpPr>
          <p:nvPr>
            <p:ph type="sldNum" sz="quarter" idx="2"/>
          </p:nvPr>
        </p:nvSpPr>
        <p:spPr/>
        <p:txBody>
          <a:bodyPr/>
          <a:lstStyle/>
          <a:p>
            <a:fld id="{86CB4B4D-7CA3-9044-876B-883B54F8677D}" type="slidenum">
              <a:rPr lang="en-US" smtClean="0"/>
              <a:t>17</a:t>
            </a:fld>
            <a:endParaRPr lang="en-US"/>
          </a:p>
        </p:txBody>
      </p:sp>
    </p:spTree>
    <p:extLst>
      <p:ext uri="{BB962C8B-B14F-4D97-AF65-F5344CB8AC3E}">
        <p14:creationId xmlns:p14="http://schemas.microsoft.com/office/powerpoint/2010/main" val="22783782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Our extensions"/>
          <p:cNvSpPr txBox="1">
            <a:spLocks noGrp="1"/>
          </p:cNvSpPr>
          <p:nvPr>
            <p:ph type="title"/>
          </p:nvPr>
        </p:nvSpPr>
        <p:spPr>
          <a:prstGeom prst="rect">
            <a:avLst/>
          </a:prstGeom>
        </p:spPr>
        <p:txBody>
          <a:bodyPr/>
          <a:lstStyle/>
          <a:p>
            <a:r>
              <a:rPr lang="en-US" dirty="0"/>
              <a:t>New Takes on Differentiable Economics</a:t>
            </a:r>
            <a:endParaRPr dirty="0"/>
          </a:p>
        </p:txBody>
      </p:sp>
      <p:sp>
        <p:nvSpPr>
          <p:cNvPr id="173" name="“ProportionNet: Balancing Fairness and Revenue For Auction Design With Deep Learning”…"/>
          <p:cNvSpPr txBox="1">
            <a:spLocks noGrp="1"/>
          </p:cNvSpPr>
          <p:nvPr>
            <p:ph type="body" idx="1"/>
          </p:nvPr>
        </p:nvSpPr>
        <p:spPr>
          <a:prstGeom prst="rect">
            <a:avLst/>
          </a:prstGeom>
        </p:spPr>
        <p:txBody>
          <a:bodyPr/>
          <a:lstStyle/>
          <a:p>
            <a:pPr marL="0" indent="0">
              <a:buNone/>
            </a:pPr>
            <a:r>
              <a:rPr dirty="0" err="1"/>
              <a:t>ProportionNet</a:t>
            </a:r>
            <a:r>
              <a:rPr dirty="0"/>
              <a:t>: Balancing Fairness and Revenue For Auction Design With Deep Learning</a:t>
            </a:r>
            <a:r>
              <a:rPr lang="en-US" dirty="0"/>
              <a:t> (</a:t>
            </a:r>
            <a:r>
              <a:rPr lang="en-US" i="1" dirty="0" err="1"/>
              <a:t>u.r</a:t>
            </a:r>
            <a:r>
              <a:rPr lang="en-US" i="1" dirty="0"/>
              <a:t>.</a:t>
            </a:r>
            <a:r>
              <a:rPr lang="en-US" dirty="0"/>
              <a:t> 2021)</a:t>
            </a:r>
            <a:endParaRPr dirty="0"/>
          </a:p>
          <a:p>
            <a:r>
              <a:rPr lang="en-US" dirty="0"/>
              <a:t>I</a:t>
            </a:r>
            <a:r>
              <a:rPr dirty="0"/>
              <a:t>mpose </a:t>
            </a:r>
            <a:r>
              <a:rPr b="1" dirty="0">
                <a:latin typeface="Helvetica"/>
                <a:ea typeface="Helvetica"/>
                <a:cs typeface="Helvetica"/>
                <a:sym typeface="Helvetica"/>
              </a:rPr>
              <a:t>fairness constraints</a:t>
            </a:r>
            <a:r>
              <a:rPr dirty="0"/>
              <a:t> on allocations</a:t>
            </a:r>
          </a:p>
          <a:p>
            <a:pPr marL="0" indent="0">
              <a:buNone/>
            </a:pPr>
            <a:r>
              <a:rPr dirty="0"/>
              <a:t>Certifying </a:t>
            </a:r>
            <a:r>
              <a:rPr dirty="0" err="1"/>
              <a:t>Strategyproof</a:t>
            </a:r>
            <a:r>
              <a:rPr dirty="0"/>
              <a:t> Auction Networks (</a:t>
            </a:r>
            <a:r>
              <a:rPr dirty="0" err="1"/>
              <a:t>NeurIPS</a:t>
            </a:r>
            <a:r>
              <a:rPr dirty="0"/>
              <a:t> 2020)</a:t>
            </a:r>
          </a:p>
          <a:p>
            <a:r>
              <a:rPr lang="en-US" dirty="0"/>
              <a:t>C</a:t>
            </a:r>
            <a:r>
              <a:rPr dirty="0"/>
              <a:t>ompute regret </a:t>
            </a:r>
            <a:r>
              <a:rPr b="1" dirty="0">
                <a:latin typeface="Helvetica"/>
                <a:ea typeface="Helvetica"/>
                <a:cs typeface="Helvetica"/>
                <a:sym typeface="Helvetica"/>
              </a:rPr>
              <a:t>exactly</a:t>
            </a:r>
            <a:r>
              <a:rPr dirty="0"/>
              <a:t> — no gradient-based approximation</a:t>
            </a:r>
            <a:endParaRPr lang="en-US" dirty="0"/>
          </a:p>
          <a:p>
            <a:pPr marL="0" indent="0">
              <a:buNone/>
            </a:pPr>
            <a:r>
              <a:rPr lang="en-US" dirty="0"/>
              <a:t>Learning Revenue-Maximizing Auctions With Differentiable Matching (</a:t>
            </a:r>
            <a:r>
              <a:rPr lang="en-US" i="1" dirty="0" err="1"/>
              <a:t>u.r</a:t>
            </a:r>
            <a:r>
              <a:rPr lang="en-US" i="1" dirty="0"/>
              <a:t>.</a:t>
            </a:r>
            <a:r>
              <a:rPr lang="en-US" dirty="0"/>
              <a:t> 2021)</a:t>
            </a:r>
          </a:p>
          <a:p>
            <a:r>
              <a:rPr lang="en-US" dirty="0" err="1"/>
              <a:t>Sinkhorn</a:t>
            </a:r>
            <a:r>
              <a:rPr lang="en-US" dirty="0"/>
              <a:t> algorithm to perform differentiable matching; allows for </a:t>
            </a:r>
            <a:r>
              <a:rPr lang="en-US" b="1" dirty="0"/>
              <a:t>new demand types</a:t>
            </a:r>
            <a:r>
              <a:rPr lang="en-US" dirty="0"/>
              <a:t> (e.g., </a:t>
            </a:r>
            <a:r>
              <a:rPr lang="en-US" i="1" dirty="0"/>
              <a:t>k</a:t>
            </a:r>
            <a:r>
              <a:rPr lang="en-US" dirty="0"/>
              <a:t>-unit demand)</a:t>
            </a:r>
          </a:p>
        </p:txBody>
      </p:sp>
      <p:sp>
        <p:nvSpPr>
          <p:cNvPr id="2" name="Slide Number Placeholder 1">
            <a:extLst>
              <a:ext uri="{FF2B5EF4-FFF2-40B4-BE49-F238E27FC236}">
                <a16:creationId xmlns:a16="http://schemas.microsoft.com/office/drawing/2014/main" id="{FB884374-998E-8C48-8124-7CDD50E2C2D5}"/>
              </a:ext>
            </a:extLst>
          </p:cNvPr>
          <p:cNvSpPr>
            <a:spLocks noGrp="1"/>
          </p:cNvSpPr>
          <p:nvPr>
            <p:ph type="sldNum" sz="quarter" idx="2"/>
          </p:nvPr>
        </p:nvSpPr>
        <p:spPr>
          <a:xfrm>
            <a:off x="8610600" y="6371566"/>
            <a:ext cx="2743200" cy="365125"/>
          </a:xfrm>
        </p:spPr>
        <p:txBody>
          <a:bodyPr/>
          <a:lstStyle/>
          <a:p>
            <a:fld id="{86CB4B4D-7CA3-9044-876B-883B54F8677D}" type="slidenum">
              <a:rPr lang="en-US" smtClean="0"/>
              <a:t>18</a:t>
            </a:fld>
            <a:endParaRPr lang="en-US" dirty="0"/>
          </a:p>
        </p:txBody>
      </p:sp>
      <p:sp>
        <p:nvSpPr>
          <p:cNvPr id="5" name="TextBox 4">
            <a:extLst>
              <a:ext uri="{FF2B5EF4-FFF2-40B4-BE49-F238E27FC236}">
                <a16:creationId xmlns:a16="http://schemas.microsoft.com/office/drawing/2014/main" id="{D67FB314-4524-A240-A0C2-CB4A6DF3427C}"/>
              </a:ext>
            </a:extLst>
          </p:cNvPr>
          <p:cNvSpPr txBox="1"/>
          <p:nvPr/>
        </p:nvSpPr>
        <p:spPr>
          <a:xfrm>
            <a:off x="0" y="6080101"/>
            <a:ext cx="12132733" cy="65659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r"/>
            <a:r>
              <a:rPr lang="en-US" sz="1200" dirty="0"/>
              <a:t>Curry*, Chiang*, Goldstein, Dickerson. </a:t>
            </a:r>
            <a:r>
              <a:rPr lang="en-US" sz="1200" b="1" dirty="0"/>
              <a:t>Certifying </a:t>
            </a:r>
            <a:r>
              <a:rPr lang="en-US" sz="1200" b="1" dirty="0" err="1"/>
              <a:t>Strategyproof</a:t>
            </a:r>
            <a:r>
              <a:rPr lang="en-US" sz="1200" b="1" dirty="0"/>
              <a:t> Auction Networks.</a:t>
            </a:r>
            <a:r>
              <a:rPr lang="en-US" sz="1200" dirty="0"/>
              <a:t> NeurIPS-20.</a:t>
            </a:r>
          </a:p>
          <a:p>
            <a:pPr algn="r"/>
            <a:r>
              <a:rPr kumimoji="0" lang="en-US" sz="1200" b="0" i="0" u="none" strike="noStrike" cap="none" spc="0" normalizeH="0" baseline="0" dirty="0" err="1">
                <a:ln>
                  <a:noFill/>
                </a:ln>
                <a:effectLst/>
                <a:uFillTx/>
                <a:latin typeface="+mn-lt"/>
                <a:ea typeface="+mn-ea"/>
                <a:cs typeface="+mn-cs"/>
                <a:sym typeface="Gill Sans Light"/>
              </a:rPr>
              <a:t>Kuo</a:t>
            </a:r>
            <a:r>
              <a:rPr kumimoji="0" lang="en-US" sz="1200" b="0" i="0" u="none" strike="noStrike" cap="none" spc="0" normalizeH="0" baseline="0" dirty="0">
                <a:ln>
                  <a:noFill/>
                </a:ln>
                <a:effectLst/>
                <a:uFillTx/>
                <a:latin typeface="+mn-lt"/>
                <a:ea typeface="+mn-ea"/>
                <a:cs typeface="+mn-cs"/>
                <a:sym typeface="Gill Sans Light"/>
              </a:rPr>
              <a:t>*, </a:t>
            </a:r>
            <a:r>
              <a:rPr lang="en-US" sz="1200" dirty="0" err="1">
                <a:sym typeface="Gill Sans Light"/>
              </a:rPr>
              <a:t>Ostuni</a:t>
            </a:r>
            <a:r>
              <a:rPr lang="en-US" sz="1200" dirty="0">
                <a:sym typeface="Gill Sans Light"/>
              </a:rPr>
              <a:t>*, </a:t>
            </a:r>
            <a:r>
              <a:rPr lang="en-US" sz="1200" dirty="0" err="1">
                <a:sym typeface="Gill Sans Light"/>
              </a:rPr>
              <a:t>Horishny</a:t>
            </a:r>
            <a:r>
              <a:rPr lang="en-US" sz="1200" dirty="0">
                <a:sym typeface="Gill Sans Light"/>
              </a:rPr>
              <a:t>*, Curry*, Dooley*, Chiang*, </a:t>
            </a:r>
            <a:r>
              <a:rPr kumimoji="0" lang="en-US" sz="1200" b="0" i="0" u="none" strike="noStrike" cap="none" spc="0" normalizeH="0" baseline="0" dirty="0">
                <a:ln>
                  <a:noFill/>
                </a:ln>
                <a:effectLst/>
                <a:uFillTx/>
                <a:latin typeface="+mn-lt"/>
                <a:ea typeface="+mn-ea"/>
                <a:cs typeface="+mn-cs"/>
                <a:sym typeface="Gill Sans Light"/>
              </a:rPr>
              <a:t>Goldstein, Dickerson</a:t>
            </a:r>
            <a:r>
              <a:rPr lang="en-US" sz="1200" dirty="0"/>
              <a:t>. </a:t>
            </a:r>
            <a:r>
              <a:rPr lang="en-US" sz="1200" b="1" dirty="0" err="1"/>
              <a:t>ProportionNet</a:t>
            </a:r>
            <a:r>
              <a:rPr lang="en-US" sz="1200" b="1" dirty="0"/>
              <a:t>: Balancing Fairness and Revenue for Auction Design with Deep Learning.</a:t>
            </a:r>
            <a:r>
              <a:rPr lang="en-US" sz="1200" dirty="0"/>
              <a:t> Under review, 2021.</a:t>
            </a:r>
          </a:p>
          <a:p>
            <a:pPr algn="r"/>
            <a:r>
              <a:rPr kumimoji="0" lang="en-US" sz="1200" b="0" i="0" u="none" strike="noStrike" cap="none" spc="0" normalizeH="0" baseline="0" dirty="0">
                <a:ln>
                  <a:noFill/>
                </a:ln>
                <a:effectLst/>
                <a:uFillTx/>
                <a:latin typeface="+mn-lt"/>
                <a:ea typeface="+mn-ea"/>
                <a:cs typeface="+mn-cs"/>
                <a:sym typeface="Gill Sans Light"/>
              </a:rPr>
              <a:t>Curry*, </a:t>
            </a:r>
            <a:r>
              <a:rPr kumimoji="0" lang="en-US" sz="1200" b="0" i="0" u="none" strike="noStrike" cap="none" spc="0" normalizeH="0" baseline="0" dirty="0" err="1">
                <a:ln>
                  <a:noFill/>
                </a:ln>
                <a:effectLst/>
                <a:uFillTx/>
                <a:latin typeface="+mn-lt"/>
                <a:ea typeface="+mn-ea"/>
                <a:cs typeface="+mn-cs"/>
                <a:sym typeface="Gill Sans Light"/>
              </a:rPr>
              <a:t>Lyi</a:t>
            </a:r>
            <a:r>
              <a:rPr kumimoji="0" lang="en-US" sz="1200" b="0" i="0" u="none" strike="noStrike" cap="none" spc="0" normalizeH="0" baseline="0" dirty="0">
                <a:ln>
                  <a:noFill/>
                </a:ln>
                <a:effectLst/>
                <a:uFillTx/>
                <a:latin typeface="+mn-lt"/>
                <a:ea typeface="+mn-ea"/>
                <a:cs typeface="+mn-cs"/>
                <a:sym typeface="Gill Sans Light"/>
              </a:rPr>
              <a:t>*, Goldstein, Dickerson</a:t>
            </a:r>
            <a:r>
              <a:rPr lang="en-US" sz="1200" dirty="0"/>
              <a:t>. </a:t>
            </a:r>
            <a:r>
              <a:rPr lang="en-US" sz="1200" b="1" dirty="0"/>
              <a:t>Learning Revenue-Maximizing Auctions With Differentiable Matching.</a:t>
            </a:r>
            <a:r>
              <a:rPr lang="en-US" sz="1200" dirty="0"/>
              <a:t> Under review, 2021.</a:t>
            </a:r>
            <a:endParaRPr kumimoji="0" lang="en-US" sz="1200" b="0" i="0" u="none" strike="noStrike" cap="none" spc="0" normalizeH="0" baseline="0" dirty="0">
              <a:ln>
                <a:noFill/>
              </a:ln>
              <a:effectLst/>
              <a:uFillTx/>
              <a:latin typeface="+mn-lt"/>
              <a:ea typeface="+mn-ea"/>
              <a:cs typeface="+mn-cs"/>
              <a:sym typeface="Gill Sans Light"/>
            </a:endParaRPr>
          </a:p>
        </p:txBody>
      </p:sp>
    </p:spTree>
    <p:extLst>
      <p:ext uri="{BB962C8B-B14F-4D97-AF65-F5344CB8AC3E}">
        <p14:creationId xmlns:p14="http://schemas.microsoft.com/office/powerpoint/2010/main" val="58004416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7F7D7B8D-EF99-4CA1-AB1E-4C0C04740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917370"/>
            <a:ext cx="12191999" cy="39406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ProportionNet"/>
          <p:cNvSpPr txBox="1">
            <a:spLocks noGrp="1"/>
          </p:cNvSpPr>
          <p:nvPr>
            <p:ph type="title"/>
          </p:nvPr>
        </p:nvSpPr>
        <p:spPr>
          <a:xfrm>
            <a:off x="650449" y="4559523"/>
            <a:ext cx="10901471" cy="1236440"/>
          </a:xfrm>
          <a:prstGeom prst="rect">
            <a:avLst/>
          </a:prstGeom>
          <a:noFill/>
        </p:spPr>
        <p:txBody>
          <a:bodyPr vert="horz" lIns="91440" tIns="45720" rIns="91440" bIns="45720" rtlCol="0" anchor="b">
            <a:normAutofit/>
          </a:bodyPr>
          <a:lstStyle/>
          <a:p>
            <a:pPr algn="ctr"/>
            <a:r>
              <a:rPr lang="en-US" sz="6000" dirty="0" err="1">
                <a:solidFill>
                  <a:schemeClr val="bg1"/>
                </a:solidFill>
              </a:rPr>
              <a:t>ProportionNet</a:t>
            </a:r>
            <a:endParaRPr lang="en-US" sz="6000" dirty="0">
              <a:solidFill>
                <a:schemeClr val="bg1"/>
              </a:solidFill>
            </a:endParaRPr>
          </a:p>
        </p:txBody>
      </p:sp>
      <p:pic>
        <p:nvPicPr>
          <p:cNvPr id="6146" name="Picture 2" descr="Costs must be reasonable and proportionate - Law Institute of Victoria">
            <a:extLst>
              <a:ext uri="{FF2B5EF4-FFF2-40B4-BE49-F238E27FC236}">
                <a16:creationId xmlns:a16="http://schemas.microsoft.com/office/drawing/2014/main" id="{C914EA91-9F2B-0046-961D-014C86EE623E}"/>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20" y="1"/>
            <a:ext cx="12191979" cy="423948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C723802F-83D9-3F42-BD15-BA465B1C3A47}"/>
              </a:ext>
            </a:extLst>
          </p:cNvPr>
          <p:cNvSpPr>
            <a:spLocks noGrp="1"/>
          </p:cNvSpPr>
          <p:nvPr>
            <p:ph type="sldNum" sz="quarter" idx="2"/>
          </p:nvPr>
        </p:nvSpPr>
        <p:spPr>
          <a:xfrm>
            <a:off x="8610600" y="6356350"/>
            <a:ext cx="2743200" cy="365125"/>
          </a:xfrm>
        </p:spPr>
        <p:txBody>
          <a:bodyPr vert="horz" lIns="91440" tIns="45720" rIns="91440" bIns="45720" rtlCol="0" anchor="ctr">
            <a:normAutofit/>
          </a:bodyPr>
          <a:lstStyle/>
          <a:p>
            <a:pPr>
              <a:spcAft>
                <a:spcPts val="600"/>
              </a:spcAft>
              <a:defRPr/>
            </a:pPr>
            <a:fld id="{86CB4B4D-7CA3-9044-876B-883B54F8677D}" type="slidenum">
              <a:rPr lang="en-US">
                <a:solidFill>
                  <a:schemeClr val="bg1">
                    <a:alpha val="80000"/>
                  </a:schemeClr>
                </a:solidFill>
                <a:latin typeface="Calibri" panose="020F0502020204030204"/>
              </a:rPr>
              <a:pPr>
                <a:spcAft>
                  <a:spcPts val="600"/>
                </a:spcAft>
                <a:defRPr/>
              </a:pPr>
              <a:t>19</a:t>
            </a:fld>
            <a:endParaRPr lang="en-US">
              <a:solidFill>
                <a:schemeClr val="bg1">
                  <a:alpha val="80000"/>
                </a:schemeClr>
              </a:solidFill>
              <a:latin typeface="Calibri" panose="020F0502020204030204"/>
            </a:endParaRPr>
          </a:p>
        </p:txBody>
      </p:sp>
    </p:spTree>
    <p:extLst>
      <p:ext uri="{BB962C8B-B14F-4D97-AF65-F5344CB8AC3E}">
        <p14:creationId xmlns:p14="http://schemas.microsoft.com/office/powerpoint/2010/main" val="39124173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175"/>
                                        </p:tgtEl>
                                        <p:attrNameLst>
                                          <p:attrName>style.visibility</p:attrName>
                                        </p:attrNameLst>
                                      </p:cBhvr>
                                      <p:to>
                                        <p:strVal val="visible"/>
                                      </p:to>
                                    </p:set>
                                    <p:animEffect transition="in" filter="fade">
                                      <p:cBhvr>
                                        <p:cTn id="7" dur="7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CA9D56-7991-2440-B488-FCF53889412B}"/>
              </a:ext>
            </a:extLst>
          </p:cNvPr>
          <p:cNvSpPr txBox="1"/>
          <p:nvPr/>
        </p:nvSpPr>
        <p:spPr>
          <a:xfrm>
            <a:off x="783771" y="1143002"/>
            <a:ext cx="8425543" cy="1569660"/>
          </a:xfrm>
          <a:prstGeom prst="rect">
            <a:avLst/>
          </a:prstGeom>
          <a:noFill/>
        </p:spPr>
        <p:txBody>
          <a:bodyPr wrap="square" rtlCol="0">
            <a:spAutoFit/>
          </a:bodyPr>
          <a:lstStyle/>
          <a:p>
            <a:r>
              <a:rPr lang="en-US" sz="3200" dirty="0"/>
              <a:t>Market design is a kind of economic engineering, utilizing laboratory research, game theory, algorithms, simulations, and more.</a:t>
            </a:r>
          </a:p>
        </p:txBody>
      </p:sp>
      <p:sp>
        <p:nvSpPr>
          <p:cNvPr id="5" name="TextBox 4">
            <a:extLst>
              <a:ext uri="{FF2B5EF4-FFF2-40B4-BE49-F238E27FC236}">
                <a16:creationId xmlns:a16="http://schemas.microsoft.com/office/drawing/2014/main" id="{33FDB635-727D-E941-8ACF-BAC915B0E895}"/>
              </a:ext>
            </a:extLst>
          </p:cNvPr>
          <p:cNvSpPr txBox="1"/>
          <p:nvPr/>
        </p:nvSpPr>
        <p:spPr>
          <a:xfrm>
            <a:off x="1964871" y="3332322"/>
            <a:ext cx="8425543" cy="1077218"/>
          </a:xfrm>
          <a:prstGeom prst="rect">
            <a:avLst/>
          </a:prstGeom>
          <a:noFill/>
        </p:spPr>
        <p:txBody>
          <a:bodyPr wrap="square" rtlCol="0">
            <a:spAutoFit/>
          </a:bodyPr>
          <a:lstStyle/>
          <a:p>
            <a:r>
              <a:rPr lang="en-US" sz="3200" dirty="0"/>
              <a:t>Its challenges inspire us to rethink longstanding fundamentals of economic theory.</a:t>
            </a:r>
          </a:p>
        </p:txBody>
      </p:sp>
      <p:sp>
        <p:nvSpPr>
          <p:cNvPr id="6" name="TextBox 5">
            <a:extLst>
              <a:ext uri="{FF2B5EF4-FFF2-40B4-BE49-F238E27FC236}">
                <a16:creationId xmlns:a16="http://schemas.microsoft.com/office/drawing/2014/main" id="{28680774-C86D-C648-B3AD-9FBB301DB0DD}"/>
              </a:ext>
            </a:extLst>
          </p:cNvPr>
          <p:cNvSpPr txBox="1"/>
          <p:nvPr/>
        </p:nvSpPr>
        <p:spPr>
          <a:xfrm>
            <a:off x="6096000" y="5029201"/>
            <a:ext cx="4811487" cy="646331"/>
          </a:xfrm>
          <a:prstGeom prst="rect">
            <a:avLst/>
          </a:prstGeom>
          <a:noFill/>
        </p:spPr>
        <p:txBody>
          <a:bodyPr wrap="square" rtlCol="0">
            <a:spAutoFit/>
          </a:bodyPr>
          <a:lstStyle/>
          <a:p>
            <a:r>
              <a:rPr lang="en-US" i="1" dirty="0"/>
              <a:t>– Paul Milgrom, presentation when awarded 2008 Erwin Plein Nemmers Economics Prize</a:t>
            </a:r>
          </a:p>
        </p:txBody>
      </p:sp>
      <p:sp>
        <p:nvSpPr>
          <p:cNvPr id="8" name="Slide Number Placeholder 7">
            <a:extLst>
              <a:ext uri="{FF2B5EF4-FFF2-40B4-BE49-F238E27FC236}">
                <a16:creationId xmlns:a16="http://schemas.microsoft.com/office/drawing/2014/main" id="{CD622D10-65F9-784D-A5AB-2C56EFD6A544}"/>
              </a:ext>
            </a:extLst>
          </p:cNvPr>
          <p:cNvSpPr>
            <a:spLocks noGrp="1"/>
          </p:cNvSpPr>
          <p:nvPr>
            <p:ph type="sldNum" sz="quarter" idx="12"/>
          </p:nvPr>
        </p:nvSpPr>
        <p:spPr/>
        <p:txBody>
          <a:bodyPr/>
          <a:lstStyle/>
          <a:p>
            <a:fld id="{E5AEC740-BABD-4C48-8F63-5465F5E4020A}" type="slidenum">
              <a:rPr lang="en-US" smtClean="0"/>
              <a:t>2</a:t>
            </a:fld>
            <a:endParaRPr lang="en-US"/>
          </a:p>
        </p:txBody>
      </p:sp>
      <p:sp>
        <p:nvSpPr>
          <p:cNvPr id="2" name="Footer Placeholder 1">
            <a:extLst>
              <a:ext uri="{FF2B5EF4-FFF2-40B4-BE49-F238E27FC236}">
                <a16:creationId xmlns:a16="http://schemas.microsoft.com/office/drawing/2014/main" id="{B14300F9-8A2F-F940-9528-A1542C39395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8953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Google Shape;200;p28"/>
          <p:cNvSpPr txBox="1">
            <a:spLocks noGrp="1"/>
          </p:cNvSpPr>
          <p:nvPr>
            <p:ph type="title"/>
          </p:nvPr>
        </p:nvSpPr>
        <p:spPr>
          <a:xfrm>
            <a:off x="838200" y="365125"/>
            <a:ext cx="10515600" cy="1325563"/>
          </a:xfrm>
        </p:spPr>
        <p:txBody>
          <a:bodyPr/>
          <a:lstStyle/>
          <a:p>
            <a:r>
              <a:rPr lang="en-US"/>
              <a:t>Unfairness in Advertising</a:t>
            </a:r>
          </a:p>
        </p:txBody>
      </p:sp>
      <p:sp>
        <p:nvSpPr>
          <p:cNvPr id="178" name="Google Shape;201;p28"/>
          <p:cNvSpPr txBox="1">
            <a:spLocks noGrp="1"/>
          </p:cNvSpPr>
          <p:nvPr>
            <p:ph type="body" idx="1"/>
          </p:nvPr>
        </p:nvSpPr>
        <p:spPr>
          <a:xfrm>
            <a:off x="838200" y="1825625"/>
            <a:ext cx="10515600" cy="4351338"/>
          </a:xfrm>
        </p:spPr>
        <p:txBody>
          <a:bodyPr>
            <a:normAutofit/>
          </a:bodyPr>
          <a:lstStyle/>
          <a:p>
            <a:pPr marL="0" indent="0">
              <a:buNone/>
            </a:pPr>
            <a:r>
              <a:rPr lang="en-US" dirty="0"/>
              <a:t>Recent work showcases </a:t>
            </a:r>
            <a:r>
              <a:rPr lang="en-US" b="1" dirty="0"/>
              <a:t>discrimination</a:t>
            </a:r>
            <a:r>
              <a:rPr lang="en-US" dirty="0"/>
              <a:t> in online advertising</a:t>
            </a:r>
          </a:p>
          <a:p>
            <a:pPr lvl="1"/>
            <a:r>
              <a:rPr lang="en-US" dirty="0"/>
              <a:t>Google displayed job listings of a higher income to men, and lower income job listings to women </a:t>
            </a:r>
            <a:r>
              <a:rPr lang="en-US" sz="1400" dirty="0"/>
              <a:t>[Datta et al. 2015]</a:t>
            </a:r>
            <a:r>
              <a:rPr lang="en-US" dirty="0"/>
              <a:t>.</a:t>
            </a:r>
          </a:p>
          <a:p>
            <a:pPr lvl="1"/>
            <a:r>
              <a:rPr lang="en-US" dirty="0"/>
              <a:t>Facebook sent ads discriminating on gender regardless of advertiser preferences </a:t>
            </a:r>
            <a:r>
              <a:rPr lang="en-US" sz="1400" dirty="0"/>
              <a:t>[Muhammad et al. 2019]</a:t>
            </a:r>
            <a:r>
              <a:rPr lang="en-US" dirty="0"/>
              <a:t>.</a:t>
            </a:r>
          </a:p>
          <a:p>
            <a:pPr lvl="1"/>
            <a:r>
              <a:rPr lang="en-US" dirty="0"/>
              <a:t>Online ads have been shown to discriminate on race, history of drug use, parent status, </a:t>
            </a:r>
            <a:r>
              <a:rPr lang="en-US" dirty="0" err="1"/>
              <a:t>etc</a:t>
            </a:r>
            <a:r>
              <a:rPr lang="en-US" dirty="0"/>
              <a:t> </a:t>
            </a:r>
            <a:r>
              <a:rPr lang="en-US" sz="1400" dirty="0"/>
              <a:t>[Chawla et al. 2020]</a:t>
            </a:r>
            <a:r>
              <a:rPr lang="en-US" dirty="0"/>
              <a:t>.</a:t>
            </a:r>
          </a:p>
          <a:p>
            <a:pPr marL="0" indent="0">
              <a:buNone/>
            </a:pPr>
            <a:r>
              <a:rPr lang="en-US" dirty="0"/>
              <a:t>Unintentional, but not necessarily inevitable.</a:t>
            </a:r>
          </a:p>
          <a:p>
            <a:pPr marL="0" indent="0">
              <a:buNone/>
            </a:pPr>
            <a:r>
              <a:rPr lang="en-US" dirty="0"/>
              <a:t>New Goal: prevent unfair* allocations between</a:t>
            </a:r>
            <a:r>
              <a:rPr lang="en-US" dirty="0">
                <a:sym typeface="Arial"/>
              </a:rPr>
              <a:t> users.</a:t>
            </a:r>
            <a:endParaRPr lang="en-US" dirty="0"/>
          </a:p>
        </p:txBody>
      </p:sp>
      <p:sp>
        <p:nvSpPr>
          <p:cNvPr id="2" name="Slide Number Placeholder 1">
            <a:extLst>
              <a:ext uri="{FF2B5EF4-FFF2-40B4-BE49-F238E27FC236}">
                <a16:creationId xmlns:a16="http://schemas.microsoft.com/office/drawing/2014/main" id="{2BCC2F80-8414-2B47-97E1-B651A622D1D7}"/>
              </a:ext>
            </a:extLst>
          </p:cNvPr>
          <p:cNvSpPr>
            <a:spLocks noGrp="1"/>
          </p:cNvSpPr>
          <p:nvPr>
            <p:ph type="sldNum" sz="quarter" idx="2"/>
          </p:nvPr>
        </p:nvSpPr>
        <p:spPr>
          <a:xfrm>
            <a:off x="8610600" y="6356350"/>
            <a:ext cx="2743200" cy="365125"/>
          </a:xfrm>
        </p:spPr>
        <p:txBody>
          <a:bodyPr/>
          <a:lstStyle/>
          <a:p>
            <a:fld id="{86CB4B4D-7CA3-9044-876B-883B54F8677D}" type="slidenum">
              <a:rPr lang="en-US" smtClean="0"/>
              <a:pPr/>
              <a:t>20</a:t>
            </a:fld>
            <a:endParaRPr lang="en-US"/>
          </a:p>
        </p:txBody>
      </p:sp>
      <p:sp>
        <p:nvSpPr>
          <p:cNvPr id="6" name="TextBox 5">
            <a:extLst>
              <a:ext uri="{FF2B5EF4-FFF2-40B4-BE49-F238E27FC236}">
                <a16:creationId xmlns:a16="http://schemas.microsoft.com/office/drawing/2014/main" id="{79EF2BFC-07B2-2144-B833-0C28BF43B38E}"/>
              </a:ext>
            </a:extLst>
          </p:cNvPr>
          <p:cNvSpPr txBox="1"/>
          <p:nvPr/>
        </p:nvSpPr>
        <p:spPr>
          <a:xfrm>
            <a:off x="838200" y="6231265"/>
            <a:ext cx="9896104" cy="523220"/>
          </a:xfrm>
          <a:prstGeom prst="rect">
            <a:avLst/>
          </a:prstGeom>
          <a:noFill/>
        </p:spPr>
        <p:txBody>
          <a:bodyPr wrap="square" rtlCol="0">
            <a:spAutoFit/>
          </a:bodyPr>
          <a:lstStyle/>
          <a:p>
            <a:r>
              <a:rPr lang="en-US" sz="1400" dirty="0"/>
              <a:t>*for some definition of “unfair” – this is, of course, a morally-laden step to take and deciding on which definition of fairness, if any, should be incorporated into an automated decisioning system is one that should, necessarily, involve stakeholder discussion.</a:t>
            </a:r>
          </a:p>
        </p:txBody>
      </p:sp>
    </p:spTree>
    <p:extLst>
      <p:ext uri="{BB962C8B-B14F-4D97-AF65-F5344CB8AC3E}">
        <p14:creationId xmlns:p14="http://schemas.microsoft.com/office/powerpoint/2010/main" val="15687706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8">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uiExpand="1" build="p" bldLvl="2"/>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 name="Google Shape;191;p27"/>
          <p:cNvSpPr txBox="1">
            <a:spLocks noGrp="1"/>
          </p:cNvSpPr>
          <p:nvPr>
            <p:ph type="title"/>
          </p:nvPr>
        </p:nvSpPr>
        <p:spPr>
          <a:xfrm>
            <a:off x="838200" y="365125"/>
            <a:ext cx="10515600" cy="1325563"/>
          </a:xfrm>
        </p:spPr>
        <p:txBody>
          <a:bodyPr/>
          <a:lstStyle/>
          <a:p>
            <a:r>
              <a:rPr lang="en-US" dirty="0"/>
              <a:t>A Specific Application of Auction Design</a:t>
            </a:r>
          </a:p>
        </p:txBody>
      </p:sp>
      <p:sp>
        <p:nvSpPr>
          <p:cNvPr id="183" name="Google Shape;192;p27"/>
          <p:cNvSpPr txBox="1">
            <a:spLocks noGrp="1"/>
          </p:cNvSpPr>
          <p:nvPr>
            <p:ph type="body" idx="1"/>
          </p:nvPr>
        </p:nvSpPr>
        <p:spPr>
          <a:xfrm>
            <a:off x="838200" y="1825625"/>
            <a:ext cx="6310745" cy="4351338"/>
          </a:xfrm>
        </p:spPr>
        <p:txBody>
          <a:bodyPr>
            <a:normAutofit/>
          </a:bodyPr>
          <a:lstStyle/>
          <a:p>
            <a:pPr marL="0" indent="0">
              <a:buNone/>
            </a:pPr>
            <a:r>
              <a:rPr lang="en-US" dirty="0"/>
              <a:t>Auctions are used by many platforms to decide online ad allocations. </a:t>
            </a:r>
          </a:p>
          <a:p>
            <a:r>
              <a:rPr lang="en-US" dirty="0"/>
              <a:t>Advertiser</a:t>
            </a:r>
            <a:r>
              <a:rPr lang="en-US" dirty="0">
                <a:sym typeface="Arial"/>
              </a:rPr>
              <a:t> </a:t>
            </a:r>
            <a:r>
              <a:rPr lang="en-US" i="1" dirty="0" err="1">
                <a:sym typeface="Arial"/>
              </a:rPr>
              <a:t>i</a:t>
            </a:r>
            <a:r>
              <a:rPr lang="en-US" dirty="0">
                <a:sym typeface="Arial"/>
              </a:rPr>
              <a:t> </a:t>
            </a:r>
            <a:r>
              <a:rPr lang="en-US" dirty="0"/>
              <a:t>bids for a user</a:t>
            </a:r>
            <a:r>
              <a:rPr lang="en-US" dirty="0">
                <a:sym typeface="Arial"/>
              </a:rPr>
              <a:t> </a:t>
            </a:r>
            <a:r>
              <a:rPr lang="en-US" i="1" dirty="0">
                <a:sym typeface="Arial"/>
              </a:rPr>
              <a:t>j</a:t>
            </a:r>
            <a:r>
              <a:rPr lang="en-US" dirty="0"/>
              <a:t>, and the auctioneer allocates users (i.e., “items”) depending on bids.</a:t>
            </a:r>
          </a:p>
          <a:p>
            <a:r>
              <a:rPr lang="en-US" dirty="0"/>
              <a:t>Other qualities, such as relevancy, impact allocation decisions as well.</a:t>
            </a:r>
          </a:p>
          <a:p>
            <a:pPr marL="0" indent="0">
              <a:buNone/>
            </a:pPr>
            <a:r>
              <a:rPr lang="en-US" dirty="0"/>
              <a:t>We would like to prevent these allocations from inducing unfairness.</a:t>
            </a:r>
          </a:p>
        </p:txBody>
      </p:sp>
      <p:sp>
        <p:nvSpPr>
          <p:cNvPr id="2" name="Slide Number Placeholder 1">
            <a:extLst>
              <a:ext uri="{FF2B5EF4-FFF2-40B4-BE49-F238E27FC236}">
                <a16:creationId xmlns:a16="http://schemas.microsoft.com/office/drawing/2014/main" id="{FD7498DF-4FEF-2242-B94C-579271F015FC}"/>
              </a:ext>
            </a:extLst>
          </p:cNvPr>
          <p:cNvSpPr>
            <a:spLocks noGrp="1"/>
          </p:cNvSpPr>
          <p:nvPr>
            <p:ph type="sldNum" sz="quarter" idx="2"/>
          </p:nvPr>
        </p:nvSpPr>
        <p:spPr>
          <a:xfrm>
            <a:off x="8610600" y="6356350"/>
            <a:ext cx="2743200" cy="365125"/>
          </a:xfrm>
        </p:spPr>
        <p:txBody>
          <a:bodyPr/>
          <a:lstStyle/>
          <a:p>
            <a:fld id="{86CB4B4D-7CA3-9044-876B-883B54F8677D}" type="slidenum">
              <a:rPr lang="en-US" smtClean="0"/>
              <a:pPr/>
              <a:t>21</a:t>
            </a:fld>
            <a:endParaRPr lang="en-US"/>
          </a:p>
        </p:txBody>
      </p:sp>
      <p:pic>
        <p:nvPicPr>
          <p:cNvPr id="184" name="Image" descr="Image"/>
          <p:cNvPicPr>
            <a:picLocks noChangeAspect="1"/>
          </p:cNvPicPr>
          <p:nvPr/>
        </p:nvPicPr>
        <p:blipFill>
          <a:blip r:embed="rId3"/>
          <a:stretch>
            <a:fillRect/>
          </a:stretch>
        </p:blipFill>
        <p:spPr>
          <a:xfrm>
            <a:off x="7854949" y="2759075"/>
            <a:ext cx="3498851" cy="1339850"/>
          </a:xfrm>
          <a:prstGeom prst="rect">
            <a:avLst/>
          </a:prstGeom>
          <a:ln w="12700">
            <a:miter lim="400000"/>
          </a:ln>
        </p:spPr>
      </p:pic>
      <p:sp>
        <p:nvSpPr>
          <p:cNvPr id="6" name="TextBox 5">
            <a:extLst>
              <a:ext uri="{FF2B5EF4-FFF2-40B4-BE49-F238E27FC236}">
                <a16:creationId xmlns:a16="http://schemas.microsoft.com/office/drawing/2014/main" id="{B60BAD67-A24F-E744-A790-1D2A5DD57EAA}"/>
              </a:ext>
            </a:extLst>
          </p:cNvPr>
          <p:cNvSpPr txBox="1"/>
          <p:nvPr/>
        </p:nvSpPr>
        <p:spPr>
          <a:xfrm>
            <a:off x="8000710" y="4263242"/>
            <a:ext cx="3207327" cy="1169551"/>
          </a:xfrm>
          <a:prstGeom prst="rect">
            <a:avLst/>
          </a:prstGeom>
          <a:noFill/>
        </p:spPr>
        <p:txBody>
          <a:bodyPr wrap="square" rtlCol="0">
            <a:spAutoFit/>
          </a:bodyPr>
          <a:lstStyle/>
          <a:p>
            <a:r>
              <a:rPr lang="en-US" sz="1400" i="1" dirty="0"/>
              <a:t>Past real-world experimentation surfaces that online advertising systems show ads (e.g., career advancement opportunities) at different rates to equally-qualified individuals.</a:t>
            </a:r>
          </a:p>
        </p:txBody>
      </p:sp>
    </p:spTree>
    <p:extLst>
      <p:ext uri="{BB962C8B-B14F-4D97-AF65-F5344CB8AC3E}">
        <p14:creationId xmlns:p14="http://schemas.microsoft.com/office/powerpoint/2010/main" val="33409335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Google Shape;207;p29"/>
          <p:cNvSpPr txBox="1">
            <a:spLocks noGrp="1"/>
          </p:cNvSpPr>
          <p:nvPr>
            <p:ph type="title"/>
          </p:nvPr>
        </p:nvSpPr>
        <p:spPr>
          <a:xfrm>
            <a:off x="838200" y="365125"/>
            <a:ext cx="10515600" cy="1325563"/>
          </a:xfrm>
        </p:spPr>
        <p:txBody>
          <a:bodyPr/>
          <a:lstStyle/>
          <a:p>
            <a:r>
              <a:rPr lang="en-US" dirty="0"/>
              <a:t>Our Definition of Fairness</a:t>
            </a:r>
          </a:p>
        </p:txBody>
      </p:sp>
      <p:sp>
        <p:nvSpPr>
          <p:cNvPr id="189" name="Google Shape;208;p29"/>
          <p:cNvSpPr txBox="1">
            <a:spLocks noGrp="1"/>
          </p:cNvSpPr>
          <p:nvPr>
            <p:ph type="body" idx="1"/>
          </p:nvPr>
        </p:nvSpPr>
        <p:spPr>
          <a:xfrm>
            <a:off x="838200" y="1825625"/>
            <a:ext cx="10515600" cy="4351338"/>
          </a:xfrm>
        </p:spPr>
        <p:txBody>
          <a:bodyPr>
            <a:normAutofit fontScale="77500" lnSpcReduction="20000"/>
          </a:bodyPr>
          <a:lstStyle/>
          <a:p>
            <a:pPr marL="0" indent="0">
              <a:buNone/>
            </a:pPr>
            <a:r>
              <a:rPr lang="en-US" b="1" dirty="0"/>
              <a:t>Total Variation Fairness</a:t>
            </a:r>
            <a:r>
              <a:rPr lang="en-US" dirty="0"/>
              <a:t>: users who are similar should be allocated advertisements similarly </a:t>
            </a:r>
            <a:r>
              <a:rPr lang="en-US" sz="1800" dirty="0"/>
              <a:t>[</a:t>
            </a:r>
            <a:r>
              <a:rPr lang="en-US" sz="1800" dirty="0" err="1"/>
              <a:t>Dwork</a:t>
            </a:r>
            <a:r>
              <a:rPr lang="en-US" sz="1800" dirty="0"/>
              <a:t>+ 2012, Chawla+ 2020]</a:t>
            </a:r>
            <a:r>
              <a:rPr lang="en-US" dirty="0"/>
              <a:t>.</a:t>
            </a:r>
          </a:p>
          <a:p>
            <a:r>
              <a:rPr lang="en-US" dirty="0"/>
              <a:t>The more similar users are, the smaller their distance </a:t>
            </a:r>
            <a:r>
              <a:rPr lang="en-US" i="1" dirty="0">
                <a:sym typeface="Arial"/>
              </a:rPr>
              <a:t>D</a:t>
            </a:r>
            <a:r>
              <a:rPr lang="en-US" dirty="0"/>
              <a:t>. Similar users must be treated similarly.</a:t>
            </a:r>
          </a:p>
          <a:p>
            <a:pPr marL="0" indent="0">
              <a:buNone/>
            </a:pPr>
            <a:r>
              <a:rPr lang="en-US" dirty="0"/>
              <a:t>Between two users </a:t>
            </a:r>
            <a:r>
              <a:rPr lang="en-US" i="1" dirty="0">
                <a:sym typeface="Arial"/>
              </a:rPr>
              <a:t>j</a:t>
            </a:r>
            <a:r>
              <a:rPr lang="en-US" dirty="0"/>
              <a:t> and </a:t>
            </a:r>
            <a:r>
              <a:rPr lang="en-US" i="1" dirty="0">
                <a:sym typeface="Arial"/>
              </a:rPr>
              <a:t>j’</a:t>
            </a:r>
            <a:r>
              <a:rPr lang="en-US" dirty="0"/>
              <a:t>, the allocation vector </a:t>
            </a:r>
            <a:r>
              <a:rPr lang="en-US" i="1" dirty="0">
                <a:sym typeface="Arial"/>
              </a:rPr>
              <a:t>z</a:t>
            </a:r>
            <a:r>
              <a:rPr lang="en-US" dirty="0"/>
              <a:t> is fair if:</a:t>
            </a:r>
          </a:p>
          <a:p>
            <a:endParaRPr lang="en-US" dirty="0"/>
          </a:p>
          <a:p>
            <a:endParaRPr lang="en-US" dirty="0"/>
          </a:p>
          <a:p>
            <a:endParaRPr lang="en-US" dirty="0"/>
          </a:p>
          <a:p>
            <a:pPr marL="0" indent="0">
              <a:buNone/>
            </a:pPr>
            <a:r>
              <a:rPr lang="en-US" dirty="0"/>
              <a:t>For our setting: </a:t>
            </a:r>
            <a:r>
              <a:rPr lang="en-US" i="1" dirty="0"/>
              <a:t>D</a:t>
            </a:r>
            <a:r>
              <a:rPr lang="en-US" dirty="0"/>
              <a:t> should take into account relevant differences but ignore differences in protected attributes. </a:t>
            </a:r>
          </a:p>
          <a:p>
            <a:pPr marL="0" indent="0">
              <a:buNone/>
            </a:pPr>
            <a:endParaRPr lang="en-US" dirty="0"/>
          </a:p>
          <a:p>
            <a:pPr marL="0" indent="0">
              <a:buNone/>
            </a:pPr>
            <a:r>
              <a:rPr lang="en-US" dirty="0"/>
              <a:t>We use total variation fairness as an example. However, again, what constitutes “fair” is up to the auctioneer and other stakeholders impacted by the system.</a:t>
            </a:r>
          </a:p>
        </p:txBody>
      </p:sp>
      <p:sp>
        <p:nvSpPr>
          <p:cNvPr id="2" name="Slide Number Placeholder 1">
            <a:extLst>
              <a:ext uri="{FF2B5EF4-FFF2-40B4-BE49-F238E27FC236}">
                <a16:creationId xmlns:a16="http://schemas.microsoft.com/office/drawing/2014/main" id="{86A83460-8846-5343-9973-4F3002FCDE24}"/>
              </a:ext>
            </a:extLst>
          </p:cNvPr>
          <p:cNvSpPr>
            <a:spLocks noGrp="1"/>
          </p:cNvSpPr>
          <p:nvPr>
            <p:ph type="sldNum" sz="quarter" idx="2"/>
          </p:nvPr>
        </p:nvSpPr>
        <p:spPr>
          <a:xfrm>
            <a:off x="8610600" y="6356350"/>
            <a:ext cx="2743200" cy="365125"/>
          </a:xfrm>
        </p:spPr>
        <p:txBody>
          <a:bodyPr/>
          <a:lstStyle/>
          <a:p>
            <a:fld id="{86CB4B4D-7CA3-9044-876B-883B54F8677D}" type="slidenum">
              <a:rPr lang="en-US" smtClean="0"/>
              <a:pPr/>
              <a:t>22</a:t>
            </a:fld>
            <a:endParaRPr lang="en-US"/>
          </a:p>
        </p:txBody>
      </p:sp>
      <mc:AlternateContent xmlns:mc="http://schemas.openxmlformats.org/markup-compatibility/2006" xmlns:a14="http://schemas.microsoft.com/office/drawing/2010/main">
        <mc:Choice Requires="a14">
          <p:sp>
            <p:nvSpPr>
              <p:cNvPr id="190" name="Text"/>
              <p:cNvSpPr txBox="1"/>
              <p:nvPr/>
            </p:nvSpPr>
            <p:spPr>
              <a:xfrm>
                <a:off x="3982184" y="3522266"/>
                <a:ext cx="4227632" cy="772840"/>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25400" tIns="25400" rIns="25400" bIns="25400" anchor="ctr">
                <a:spAutoFit/>
              </a:bodyPr>
              <a:lstStyle/>
              <a:p>
                <a:pPr/>
                <a14:m>
                  <m:oMathPara xmlns:m="http://schemas.openxmlformats.org/officeDocument/2006/math">
                    <m:oMathParaPr>
                      <m:jc m:val="center"/>
                    </m:oMathParaPr>
                    <m:oMath xmlns:m="http://schemas.openxmlformats.org/officeDocument/2006/math">
                      <m:limLow>
                        <m:limLowPr>
                          <m:ctrlPr>
                            <a:rPr lang="ar-AE" sz="3175" i="1" smtClean="0">
                              <a:solidFill>
                                <a:schemeClr val="tx1"/>
                              </a:solidFill>
                              <a:latin typeface="Cambria Math" panose="02040503050406030204" pitchFamily="18" charset="0"/>
                            </a:rPr>
                          </m:ctrlPr>
                        </m:limLowPr>
                        <m:e>
                          <m:r>
                            <a:rPr lang="ar-AE" sz="3175" i="1">
                              <a:solidFill>
                                <a:schemeClr val="tx1"/>
                              </a:solidFill>
                              <a:latin typeface="Cambria Math" panose="02040503050406030204" pitchFamily="18" charset="0"/>
                            </a:rPr>
                            <m:t>∑</m:t>
                          </m:r>
                        </m:e>
                        <m:lim>
                          <m:r>
                            <a:rPr lang="ar-AE" sz="3175" i="1">
                              <a:solidFill>
                                <a:schemeClr val="tx1"/>
                              </a:solidFill>
                              <a:latin typeface="Cambria Math" panose="02040503050406030204" pitchFamily="18" charset="0"/>
                            </a:rPr>
                            <m:t>𝑖</m:t>
                          </m:r>
                          <m:r>
                            <a:rPr lang="ar-AE" sz="3175" i="1">
                              <a:solidFill>
                                <a:schemeClr val="tx1"/>
                              </a:solidFill>
                              <a:latin typeface="Cambria Math" panose="02040503050406030204" pitchFamily="18" charset="0"/>
                            </a:rPr>
                            <m:t>∈</m:t>
                          </m:r>
                          <m:r>
                            <a:rPr lang="ar-AE" sz="3175" i="1">
                              <a:solidFill>
                                <a:schemeClr val="tx1"/>
                              </a:solidFill>
                              <a:latin typeface="Cambria Math" panose="02040503050406030204" pitchFamily="18" charset="0"/>
                            </a:rPr>
                            <m:t>𝑁</m:t>
                          </m:r>
                        </m:lim>
                      </m:limLow>
                      <m:r>
                        <a:rPr lang="ar-AE" sz="3175" i="1">
                          <a:solidFill>
                            <a:schemeClr val="tx1"/>
                          </a:solidFill>
                          <a:latin typeface="Cambria Math" panose="02040503050406030204" pitchFamily="18" charset="0"/>
                        </a:rPr>
                        <m:t>|</m:t>
                      </m:r>
                      <m:sSub>
                        <m:sSubPr>
                          <m:ctrlPr>
                            <a:rPr lang="ar-AE" sz="3175" i="1">
                              <a:solidFill>
                                <a:schemeClr val="tx1"/>
                              </a:solidFill>
                              <a:latin typeface="Cambria Math" panose="02040503050406030204" pitchFamily="18" charset="0"/>
                            </a:rPr>
                          </m:ctrlPr>
                        </m:sSubPr>
                        <m:e>
                          <m:r>
                            <a:rPr lang="ar-AE" sz="3175" i="1">
                              <a:solidFill>
                                <a:schemeClr val="tx1"/>
                              </a:solidFill>
                              <a:latin typeface="Cambria Math" panose="02040503050406030204" pitchFamily="18" charset="0"/>
                            </a:rPr>
                            <m:t>𝑧</m:t>
                          </m:r>
                        </m:e>
                        <m:sub>
                          <m:r>
                            <a:rPr lang="ar-AE" sz="3175" i="1">
                              <a:solidFill>
                                <a:schemeClr val="tx1"/>
                              </a:solidFill>
                              <a:latin typeface="Cambria Math" panose="02040503050406030204" pitchFamily="18" charset="0"/>
                            </a:rPr>
                            <m:t>𝑖𝑗</m:t>
                          </m:r>
                        </m:sub>
                      </m:sSub>
                      <m:r>
                        <a:rPr lang="ar-AE" sz="3175" i="1">
                          <a:solidFill>
                            <a:schemeClr val="tx1"/>
                          </a:solidFill>
                          <a:latin typeface="Cambria Math" panose="02040503050406030204" pitchFamily="18" charset="0"/>
                        </a:rPr>
                        <m:t>−</m:t>
                      </m:r>
                      <m:sSub>
                        <m:sSubPr>
                          <m:ctrlPr>
                            <a:rPr lang="ar-AE" sz="3175" i="1">
                              <a:solidFill>
                                <a:schemeClr val="tx1"/>
                              </a:solidFill>
                              <a:latin typeface="Cambria Math" panose="02040503050406030204" pitchFamily="18" charset="0"/>
                            </a:rPr>
                          </m:ctrlPr>
                        </m:sSubPr>
                        <m:e>
                          <m:r>
                            <a:rPr lang="ar-AE" sz="3175" i="1">
                              <a:solidFill>
                                <a:schemeClr val="tx1"/>
                              </a:solidFill>
                              <a:latin typeface="Cambria Math" panose="02040503050406030204" pitchFamily="18" charset="0"/>
                            </a:rPr>
                            <m:t>𝑧</m:t>
                          </m:r>
                        </m:e>
                        <m:sub>
                          <m:r>
                            <a:rPr lang="ar-AE" sz="3175" i="1">
                              <a:solidFill>
                                <a:schemeClr val="tx1"/>
                              </a:solidFill>
                              <a:latin typeface="Cambria Math" panose="02040503050406030204" pitchFamily="18" charset="0"/>
                            </a:rPr>
                            <m:t>𝑖</m:t>
                          </m:r>
                          <m:sSup>
                            <m:sSupPr>
                              <m:ctrlPr>
                                <a:rPr lang="ar-AE" sz="3175" i="1">
                                  <a:solidFill>
                                    <a:schemeClr val="tx1"/>
                                  </a:solidFill>
                                  <a:latin typeface="Cambria Math" panose="02040503050406030204" pitchFamily="18" charset="0"/>
                                </a:rPr>
                              </m:ctrlPr>
                            </m:sSupPr>
                            <m:e>
                              <m:r>
                                <a:rPr lang="ar-AE" sz="3175" i="1">
                                  <a:solidFill>
                                    <a:schemeClr val="tx1"/>
                                  </a:solidFill>
                                  <a:latin typeface="Cambria Math" panose="02040503050406030204" pitchFamily="18" charset="0"/>
                                </a:rPr>
                                <m:t>𝑗</m:t>
                              </m:r>
                            </m:e>
                            <m:sup>
                              <m:r>
                                <a:rPr lang="ar-AE" sz="3175" i="1">
                                  <a:solidFill>
                                    <a:schemeClr val="tx1"/>
                                  </a:solidFill>
                                  <a:latin typeface="Cambria Math" panose="02040503050406030204" pitchFamily="18" charset="0"/>
                                </a:rPr>
                                <m:t>′</m:t>
                              </m:r>
                            </m:sup>
                          </m:sSup>
                        </m:sub>
                      </m:sSub>
                      <m:r>
                        <a:rPr lang="ar-AE" sz="3175" i="1">
                          <a:solidFill>
                            <a:schemeClr val="tx1"/>
                          </a:solidFill>
                          <a:latin typeface="Cambria Math" panose="02040503050406030204" pitchFamily="18" charset="0"/>
                        </a:rPr>
                        <m:t>|≤</m:t>
                      </m:r>
                      <m:r>
                        <a:rPr lang="ar-AE" sz="3175" i="1">
                          <a:solidFill>
                            <a:schemeClr val="tx1"/>
                          </a:solidFill>
                          <a:latin typeface="Cambria Math" panose="02040503050406030204" pitchFamily="18" charset="0"/>
                        </a:rPr>
                        <m:t>𝐷</m:t>
                      </m:r>
                      <m:r>
                        <a:rPr lang="ar-AE" sz="3175" i="1">
                          <a:solidFill>
                            <a:schemeClr val="tx1"/>
                          </a:solidFill>
                          <a:latin typeface="Cambria Math" panose="02040503050406030204" pitchFamily="18" charset="0"/>
                        </a:rPr>
                        <m:t>(</m:t>
                      </m:r>
                      <m:r>
                        <a:rPr lang="ar-AE" sz="3175" i="1">
                          <a:solidFill>
                            <a:schemeClr val="tx1"/>
                          </a:solidFill>
                          <a:latin typeface="Cambria Math" panose="02040503050406030204" pitchFamily="18" charset="0"/>
                        </a:rPr>
                        <m:t>𝑗</m:t>
                      </m:r>
                      <m:r>
                        <a:rPr lang="ar-AE" sz="3175" i="1">
                          <a:solidFill>
                            <a:schemeClr val="tx1"/>
                          </a:solidFill>
                          <a:latin typeface="Cambria Math" panose="02040503050406030204" pitchFamily="18" charset="0"/>
                        </a:rPr>
                        <m:t>,</m:t>
                      </m:r>
                      <m:sSup>
                        <m:sSupPr>
                          <m:ctrlPr>
                            <a:rPr lang="ar-AE" sz="3175" i="1">
                              <a:solidFill>
                                <a:schemeClr val="tx1"/>
                              </a:solidFill>
                              <a:latin typeface="Cambria Math" panose="02040503050406030204" pitchFamily="18" charset="0"/>
                            </a:rPr>
                          </m:ctrlPr>
                        </m:sSupPr>
                        <m:e>
                          <m:r>
                            <a:rPr lang="ar-AE" sz="3175" i="1">
                              <a:solidFill>
                                <a:schemeClr val="tx1"/>
                              </a:solidFill>
                              <a:latin typeface="Cambria Math" panose="02040503050406030204" pitchFamily="18" charset="0"/>
                            </a:rPr>
                            <m:t>𝑗</m:t>
                          </m:r>
                        </m:e>
                        <m:sup>
                          <m:r>
                            <a:rPr lang="ar-AE" sz="3175" i="1">
                              <a:solidFill>
                                <a:schemeClr val="tx1"/>
                              </a:solidFill>
                              <a:latin typeface="Cambria Math" panose="02040503050406030204" pitchFamily="18" charset="0"/>
                            </a:rPr>
                            <m:t>′</m:t>
                          </m:r>
                        </m:sup>
                      </m:sSup>
                      <m:r>
                        <a:rPr lang="ar-AE" sz="3175" i="1">
                          <a:solidFill>
                            <a:schemeClr val="tx1"/>
                          </a:solidFill>
                          <a:latin typeface="Cambria Math" panose="02040503050406030204" pitchFamily="18" charset="0"/>
                        </a:rPr>
                        <m:t>)</m:t>
                      </m:r>
                    </m:oMath>
                  </m:oMathPara>
                </a14:m>
                <a:endParaRPr lang="ar-AE" sz="900" dirty="0">
                  <a:solidFill>
                    <a:schemeClr val="tx1"/>
                  </a:solidFill>
                </a:endParaRPr>
              </a:p>
            </p:txBody>
          </p:sp>
        </mc:Choice>
        <mc:Fallback xmlns="">
          <p:sp>
            <p:nvSpPr>
              <p:cNvPr id="190" name="Text"/>
              <p:cNvSpPr txBox="1">
                <a:spLocks noRot="1" noChangeAspect="1" noMove="1" noResize="1" noEditPoints="1" noAdjustHandles="1" noChangeArrowheads="1" noChangeShapeType="1" noTextEdit="1"/>
              </p:cNvSpPr>
              <p:nvPr/>
            </p:nvSpPr>
            <p:spPr>
              <a:xfrm>
                <a:off x="3982184" y="3522266"/>
                <a:ext cx="4227632" cy="772840"/>
              </a:xfrm>
              <a:prstGeom prst="rect">
                <a:avLst/>
              </a:prstGeom>
              <a:blipFill>
                <a:blip r:embed="rId3"/>
                <a:stretch>
                  <a:fillRect l="-299" t="-14516" r="-6587" b="-9677"/>
                </a:stretch>
              </a:blip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rPr lang="en-US">
                    <a:noFill/>
                  </a:rPr>
                  <a:t> </a:t>
                </a:r>
              </a:p>
            </p:txBody>
          </p:sp>
        </mc:Fallback>
      </mc:AlternateContent>
    </p:spTree>
    <p:extLst>
      <p:ext uri="{BB962C8B-B14F-4D97-AF65-F5344CB8AC3E}">
        <p14:creationId xmlns:p14="http://schemas.microsoft.com/office/powerpoint/2010/main" val="212487481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9">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uiExpand="1" build="p"/>
      <p:bldP spid="19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Google Shape;215;p30"/>
          <p:cNvSpPr txBox="1">
            <a:spLocks noGrp="1"/>
          </p:cNvSpPr>
          <p:nvPr>
            <p:ph type="title"/>
          </p:nvPr>
        </p:nvSpPr>
        <p:spPr>
          <a:xfrm>
            <a:off x="838200" y="365125"/>
            <a:ext cx="10515600" cy="1325563"/>
          </a:xfrm>
        </p:spPr>
        <p:txBody>
          <a:bodyPr>
            <a:normAutofit/>
          </a:bodyPr>
          <a:lstStyle/>
          <a:p>
            <a:r>
              <a:rPr lang="en-US" dirty="0" err="1"/>
              <a:t>ProportionNet’s</a:t>
            </a:r>
            <a:r>
              <a:rPr lang="en-US" dirty="0"/>
              <a:t> Loss Function</a:t>
            </a:r>
          </a:p>
        </p:txBody>
      </p:sp>
      <p:sp>
        <p:nvSpPr>
          <p:cNvPr id="2" name="Slide Number Placeholder 1">
            <a:extLst>
              <a:ext uri="{FF2B5EF4-FFF2-40B4-BE49-F238E27FC236}">
                <a16:creationId xmlns:a16="http://schemas.microsoft.com/office/drawing/2014/main" id="{D600EB9C-6457-234A-AB41-09E00B4F9AFB}"/>
              </a:ext>
            </a:extLst>
          </p:cNvPr>
          <p:cNvSpPr>
            <a:spLocks noGrp="1"/>
          </p:cNvSpPr>
          <p:nvPr>
            <p:ph type="sldNum" sz="quarter" idx="2"/>
          </p:nvPr>
        </p:nvSpPr>
        <p:spPr>
          <a:xfrm>
            <a:off x="8610600" y="6356350"/>
            <a:ext cx="2743200" cy="365125"/>
          </a:xfrm>
        </p:spPr>
        <p:txBody>
          <a:bodyPr/>
          <a:lstStyle/>
          <a:p>
            <a:fld id="{86CB4B4D-7CA3-9044-876B-883B54F8677D}" type="slidenum">
              <a:rPr lang="en-US" smtClean="0"/>
              <a:pPr/>
              <a:t>23</a:t>
            </a:fld>
            <a:endParaRPr lang="en-US"/>
          </a:p>
        </p:txBody>
      </p:sp>
      <p:sp>
        <p:nvSpPr>
          <p:cNvPr id="196" name="Google Shape;217;p30"/>
          <p:cNvSpPr txBox="1"/>
          <p:nvPr/>
        </p:nvSpPr>
        <p:spPr>
          <a:xfrm>
            <a:off x="534354" y="1695054"/>
            <a:ext cx="2198800" cy="93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00" tIns="121900" rIns="121900" bIns="121900" anchor="ctr">
            <a:normAutofit/>
          </a:bodyPr>
          <a:lstStyle>
            <a:lvl1pPr>
              <a:defRPr sz="4200" b="1" i="1">
                <a:latin typeface="Arial"/>
                <a:ea typeface="Arial"/>
                <a:cs typeface="Arial"/>
                <a:sym typeface="Arial"/>
              </a:defRPr>
            </a:lvl1pPr>
          </a:lstStyle>
          <a:p>
            <a:pPr algn="r"/>
            <a:r>
              <a:rPr lang="en-US" sz="1600" b="0" i="0" dirty="0" err="1"/>
              <a:t>RegretNet</a:t>
            </a:r>
            <a:r>
              <a:rPr lang="en-US" sz="1600" b="0" i="0" dirty="0"/>
              <a:t>-style loss:</a:t>
            </a:r>
            <a:endParaRPr sz="1600" b="0" i="0" dirty="0"/>
          </a:p>
        </p:txBody>
      </p:sp>
      <p:sp>
        <p:nvSpPr>
          <p:cNvPr id="197" name="Google Shape;218;p30"/>
          <p:cNvSpPr txBox="1"/>
          <p:nvPr/>
        </p:nvSpPr>
        <p:spPr>
          <a:xfrm>
            <a:off x="415600" y="4947405"/>
            <a:ext cx="11360801"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00" tIns="121900" rIns="121900" bIns="121900" anchor="ctr">
            <a:normAutofit/>
          </a:bodyPr>
          <a:lstStyle>
            <a:lvl1pPr>
              <a:lnSpc>
                <a:spcPct val="115000"/>
              </a:lnSpc>
              <a:spcBef>
                <a:spcPts val="4200"/>
              </a:spcBef>
              <a:defRPr sz="4800"/>
            </a:lvl1pPr>
          </a:lstStyle>
          <a:p>
            <a:r>
              <a:rPr lang="en-US" sz="2400" dirty="0"/>
              <a:t>(</a:t>
            </a:r>
            <a:r>
              <a:rPr sz="2400" dirty="0"/>
              <a:t>Network architecture and training </a:t>
            </a:r>
            <a:r>
              <a:rPr lang="en-US" sz="2400" dirty="0"/>
              <a:t>can stay the same</a:t>
            </a:r>
            <a:r>
              <a:rPr sz="2400" dirty="0"/>
              <a:t> — </a:t>
            </a:r>
            <a:r>
              <a:rPr lang="en-US" sz="2400" dirty="0"/>
              <a:t>we are </a:t>
            </a:r>
            <a:r>
              <a:rPr sz="2400" dirty="0"/>
              <a:t>still enforcing strategyproofness and maximizing revenue.</a:t>
            </a:r>
            <a:r>
              <a:rPr lang="en-US" sz="2400" dirty="0"/>
              <a:t>)</a:t>
            </a:r>
            <a:endParaRPr sz="2400" dirty="0"/>
          </a:p>
        </p:txBody>
      </p:sp>
      <p:pic>
        <p:nvPicPr>
          <p:cNvPr id="199" name="Google Shape;220;p30" descr="Google Shape;220;p30"/>
          <p:cNvPicPr>
            <a:picLocks noChangeAspect="1"/>
          </p:cNvPicPr>
          <p:nvPr/>
        </p:nvPicPr>
        <p:blipFill>
          <a:blip r:embed="rId3"/>
          <a:stretch>
            <a:fillRect/>
          </a:stretch>
        </p:blipFill>
        <p:spPr>
          <a:xfrm>
            <a:off x="2851907" y="1913796"/>
            <a:ext cx="8598568" cy="2630401"/>
          </a:xfrm>
          <a:prstGeom prst="rect">
            <a:avLst/>
          </a:prstGeom>
          <a:ln w="12700">
            <a:miter lim="400000"/>
          </a:ln>
        </p:spPr>
      </p:pic>
      <p:sp>
        <p:nvSpPr>
          <p:cNvPr id="14" name="Google Shape;217;p30">
            <a:extLst>
              <a:ext uri="{FF2B5EF4-FFF2-40B4-BE49-F238E27FC236}">
                <a16:creationId xmlns:a16="http://schemas.microsoft.com/office/drawing/2014/main" id="{175314E6-5932-8C42-9B62-4F03488839BC}"/>
              </a:ext>
            </a:extLst>
          </p:cNvPr>
          <p:cNvSpPr txBox="1"/>
          <p:nvPr/>
        </p:nvSpPr>
        <p:spPr>
          <a:xfrm>
            <a:off x="249382" y="3633166"/>
            <a:ext cx="2483772" cy="93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00" tIns="121900" rIns="121900" bIns="121900" anchor="ctr">
            <a:normAutofit/>
          </a:bodyPr>
          <a:lstStyle>
            <a:lvl1pPr>
              <a:defRPr sz="4200" b="1" i="1">
                <a:latin typeface="Arial"/>
                <a:ea typeface="Arial"/>
                <a:cs typeface="Arial"/>
                <a:sym typeface="Arial"/>
              </a:defRPr>
            </a:lvl1pPr>
          </a:lstStyle>
          <a:p>
            <a:pPr algn="r"/>
            <a:r>
              <a:rPr lang="en-US" sz="1600" b="0" i="0" dirty="0"/>
              <a:t>Total Variation Fairness:</a:t>
            </a:r>
            <a:endParaRPr sz="1600" b="0" i="0" dirty="0"/>
          </a:p>
        </p:txBody>
      </p:sp>
      <p:sp>
        <p:nvSpPr>
          <p:cNvPr id="15" name="Google Shape;217;p30">
            <a:extLst>
              <a:ext uri="{FF2B5EF4-FFF2-40B4-BE49-F238E27FC236}">
                <a16:creationId xmlns:a16="http://schemas.microsoft.com/office/drawing/2014/main" id="{16B4F184-9C0F-C943-85B5-3A5480263817}"/>
              </a:ext>
            </a:extLst>
          </p:cNvPr>
          <p:cNvSpPr txBox="1"/>
          <p:nvPr/>
        </p:nvSpPr>
        <p:spPr>
          <a:xfrm>
            <a:off x="534354" y="2680465"/>
            <a:ext cx="2198800" cy="9344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121900" tIns="121900" rIns="121900" bIns="121900" anchor="ctr">
            <a:normAutofit/>
          </a:bodyPr>
          <a:lstStyle>
            <a:lvl1pPr>
              <a:defRPr sz="4200" b="1" i="1">
                <a:latin typeface="Arial"/>
                <a:ea typeface="Arial"/>
                <a:cs typeface="Arial"/>
                <a:sym typeface="Arial"/>
              </a:defRPr>
            </a:lvl1pPr>
          </a:lstStyle>
          <a:p>
            <a:pPr algn="r"/>
            <a:r>
              <a:rPr lang="en-US" sz="1600" b="0" i="0" dirty="0" err="1"/>
              <a:t>ProportionNet</a:t>
            </a:r>
            <a:r>
              <a:rPr lang="en-US" sz="1600" b="0" i="0" dirty="0"/>
              <a:t> loss:</a:t>
            </a:r>
            <a:endParaRPr sz="1600" b="0" i="0" dirty="0"/>
          </a:p>
        </p:txBody>
      </p:sp>
      <p:sp>
        <p:nvSpPr>
          <p:cNvPr id="8" name="Rectangle 7">
            <a:extLst>
              <a:ext uri="{FF2B5EF4-FFF2-40B4-BE49-F238E27FC236}">
                <a16:creationId xmlns:a16="http://schemas.microsoft.com/office/drawing/2014/main" id="{1A79CF2B-F314-6243-81CA-6F965884E1A4}"/>
              </a:ext>
            </a:extLst>
          </p:cNvPr>
          <p:cNvSpPr/>
          <p:nvPr/>
        </p:nvSpPr>
        <p:spPr>
          <a:xfrm>
            <a:off x="2851906" y="1793173"/>
            <a:ext cx="8717321" cy="836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9DBBA3-04A2-A148-9091-78381EA83FD8}"/>
              </a:ext>
            </a:extLst>
          </p:cNvPr>
          <p:cNvSpPr/>
          <p:nvPr/>
        </p:nvSpPr>
        <p:spPr>
          <a:xfrm>
            <a:off x="2851905" y="2629454"/>
            <a:ext cx="8717321" cy="836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D000575-AF9C-A84B-B3CE-3FBA137DD915}"/>
              </a:ext>
            </a:extLst>
          </p:cNvPr>
          <p:cNvSpPr/>
          <p:nvPr/>
        </p:nvSpPr>
        <p:spPr>
          <a:xfrm>
            <a:off x="2854148" y="3741067"/>
            <a:ext cx="8717321" cy="836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54263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6"/>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xit"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animBg="1"/>
      <p:bldP spid="197" grpId="0" animBg="1"/>
      <p:bldP spid="14" grpId="0" animBg="1"/>
      <p:bldP spid="15" grpId="0" animBg="1"/>
      <p:bldP spid="8" grpId="0" animBg="1"/>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3" name="Google Shape;237;p32" descr="Google Shape;237;p3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83048" y="2405638"/>
            <a:ext cx="2596084" cy="2134301"/>
          </a:xfrm>
          <a:prstGeom prst="rect">
            <a:avLst/>
          </a:prstGeom>
          <a:ln w="12700">
            <a:miter lim="400000"/>
          </a:ln>
        </p:spPr>
      </p:pic>
      <p:pic>
        <p:nvPicPr>
          <p:cNvPr id="204" name="Google Shape;238;p32" descr="Google Shape;238;p32"/>
          <p:cNvPicPr>
            <a:picLocks noChangeAspect="1"/>
          </p:cNvPicPr>
          <p:nvPr/>
        </p:nvPicPr>
        <p:blipFill>
          <a:blip r:embed="rId3"/>
          <a:stretch>
            <a:fillRect/>
          </a:stretch>
        </p:blipFill>
        <p:spPr>
          <a:xfrm>
            <a:off x="4927162" y="2778881"/>
            <a:ext cx="6769067" cy="3157325"/>
          </a:xfrm>
          <a:prstGeom prst="rect">
            <a:avLst/>
          </a:prstGeom>
          <a:ln w="12700">
            <a:miter lim="400000"/>
          </a:ln>
        </p:spPr>
      </p:pic>
      <p:sp>
        <p:nvSpPr>
          <p:cNvPr id="205" name="Results from original RegretNet…"/>
          <p:cNvSpPr txBox="1"/>
          <p:nvPr/>
        </p:nvSpPr>
        <p:spPr>
          <a:xfrm>
            <a:off x="838200" y="1669686"/>
            <a:ext cx="3085781" cy="6052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25400" tIns="25400" rIns="25400" bIns="25400" anchor="ctr">
            <a:spAutoFit/>
          </a:bodyPr>
          <a:lstStyle/>
          <a:p>
            <a:r>
              <a:rPr dirty="0"/>
              <a:t>Results from original </a:t>
            </a:r>
            <a:r>
              <a:rPr dirty="0" err="1"/>
              <a:t>RegretNet</a:t>
            </a:r>
            <a:endParaRPr dirty="0"/>
          </a:p>
          <a:p>
            <a:r>
              <a:rPr dirty="0"/>
              <a:t>(Unit demand, U[2,3], 2 items):</a:t>
            </a:r>
          </a:p>
        </p:txBody>
      </p:sp>
      <p:sp>
        <p:nvSpPr>
          <p:cNvPr id="206" name="ProportionNet in same setting with increasingly strong fairness constraints:"/>
          <p:cNvSpPr txBox="1"/>
          <p:nvPr/>
        </p:nvSpPr>
        <p:spPr>
          <a:xfrm>
            <a:off x="7067709" y="586759"/>
            <a:ext cx="3085781" cy="8822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25400" tIns="25400" rIns="25400" bIns="25400" anchor="ctr">
            <a:spAutoFit/>
          </a:bodyPr>
          <a:lstStyle/>
          <a:p>
            <a:r>
              <a:rPr dirty="0" err="1"/>
              <a:t>ProportionNet</a:t>
            </a:r>
            <a:r>
              <a:rPr dirty="0"/>
              <a:t> in same setting with increasingly strong fairness constraints:</a:t>
            </a:r>
          </a:p>
        </p:txBody>
      </p:sp>
      <p:sp>
        <p:nvSpPr>
          <p:cNvPr id="4" name="Title 3">
            <a:extLst>
              <a:ext uri="{FF2B5EF4-FFF2-40B4-BE49-F238E27FC236}">
                <a16:creationId xmlns:a16="http://schemas.microsoft.com/office/drawing/2014/main" id="{F14BDC14-E57A-3244-B074-ACBA4296D15E}"/>
              </a:ext>
            </a:extLst>
          </p:cNvPr>
          <p:cNvSpPr>
            <a:spLocks noGrp="1"/>
          </p:cNvSpPr>
          <p:nvPr>
            <p:ph type="title"/>
          </p:nvPr>
        </p:nvSpPr>
        <p:spPr>
          <a:xfrm>
            <a:off x="838200" y="365125"/>
            <a:ext cx="4602734" cy="1325563"/>
          </a:xfrm>
        </p:spPr>
        <p:txBody>
          <a:bodyPr/>
          <a:lstStyle/>
          <a:p>
            <a:r>
              <a:rPr lang="en-US" dirty="0"/>
              <a:t>Sample Results</a:t>
            </a:r>
          </a:p>
        </p:txBody>
      </p:sp>
      <p:sp>
        <p:nvSpPr>
          <p:cNvPr id="2" name="Slide Number Placeholder 1">
            <a:extLst>
              <a:ext uri="{FF2B5EF4-FFF2-40B4-BE49-F238E27FC236}">
                <a16:creationId xmlns:a16="http://schemas.microsoft.com/office/drawing/2014/main" id="{4024C1A7-6194-3943-8B76-924B70F1D791}"/>
              </a:ext>
            </a:extLst>
          </p:cNvPr>
          <p:cNvSpPr>
            <a:spLocks noGrp="1"/>
          </p:cNvSpPr>
          <p:nvPr>
            <p:ph type="sldNum" sz="quarter" idx="2"/>
          </p:nvPr>
        </p:nvSpPr>
        <p:spPr>
          <a:xfrm>
            <a:off x="8610600" y="6356350"/>
            <a:ext cx="2743200" cy="365125"/>
          </a:xfrm>
        </p:spPr>
        <p:txBody>
          <a:bodyPr/>
          <a:lstStyle/>
          <a:p>
            <a:fld id="{86CB4B4D-7CA3-9044-876B-883B54F8677D}" type="slidenum">
              <a:rPr lang="en-US" smtClean="0"/>
              <a:pPr/>
              <a:t>24</a:t>
            </a:fld>
            <a:endParaRPr lang="en-US"/>
          </a:p>
        </p:txBody>
      </p:sp>
      <p:pic>
        <p:nvPicPr>
          <p:cNvPr id="10" name="Google Shape;237;p32" descr="Google Shape;237;p32">
            <a:extLst>
              <a:ext uri="{FF2B5EF4-FFF2-40B4-BE49-F238E27FC236}">
                <a16:creationId xmlns:a16="http://schemas.microsoft.com/office/drawing/2014/main" id="{067AB37D-056E-9042-B0C9-0DA8422A37F3}"/>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950025" y="4539939"/>
            <a:ext cx="2519799" cy="2134301"/>
          </a:xfrm>
          <a:prstGeom prst="rect">
            <a:avLst/>
          </a:prstGeom>
          <a:ln w="12700">
            <a:miter lim="400000"/>
          </a:ln>
        </p:spPr>
      </p:pic>
      <p:sp>
        <p:nvSpPr>
          <p:cNvPr id="6" name="Left-Right Arrow 5">
            <a:extLst>
              <a:ext uri="{FF2B5EF4-FFF2-40B4-BE49-F238E27FC236}">
                <a16:creationId xmlns:a16="http://schemas.microsoft.com/office/drawing/2014/main" id="{5BC10324-7EC2-1B46-92D1-6BC7B40BB5BC}"/>
              </a:ext>
            </a:extLst>
          </p:cNvPr>
          <p:cNvSpPr/>
          <p:nvPr/>
        </p:nvSpPr>
        <p:spPr>
          <a:xfrm>
            <a:off x="5723906" y="1762881"/>
            <a:ext cx="5629894" cy="805928"/>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ym typeface="Wingdings" pitchFamily="2" charset="2"/>
              </a:rPr>
              <a:t> </a:t>
            </a:r>
            <a:r>
              <a:rPr lang="en-US" dirty="0"/>
              <a:t>Efficiency                        Fairness </a:t>
            </a:r>
            <a:r>
              <a:rPr lang="en-US" dirty="0">
                <a:sym typeface="Wingdings" pitchFamily="2" charset="2"/>
              </a:rPr>
              <a:t></a:t>
            </a:r>
            <a:endParaRPr lang="en-US" dirty="0"/>
          </a:p>
        </p:txBody>
      </p:sp>
    </p:spTree>
    <p:extLst>
      <p:ext uri="{BB962C8B-B14F-4D97-AF65-F5344CB8AC3E}">
        <p14:creationId xmlns:p14="http://schemas.microsoft.com/office/powerpoint/2010/main" val="10345175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0" animBg="1"/>
      <p:bldP spid="206"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Conclusions"/>
          <p:cNvSpPr txBox="1">
            <a:spLocks noGrp="1"/>
          </p:cNvSpPr>
          <p:nvPr>
            <p:ph type="title"/>
          </p:nvPr>
        </p:nvSpPr>
        <p:spPr>
          <a:prstGeom prst="rect">
            <a:avLst/>
          </a:prstGeom>
        </p:spPr>
        <p:txBody>
          <a:bodyPr/>
          <a:lstStyle/>
          <a:p>
            <a:r>
              <a:rPr lang="en-US" dirty="0" err="1"/>
              <a:t>ProportionNet</a:t>
            </a:r>
            <a:r>
              <a:rPr lang="en-US" dirty="0"/>
              <a:t>: Discussion</a:t>
            </a:r>
            <a:endParaRPr dirty="0"/>
          </a:p>
        </p:txBody>
      </p:sp>
      <p:sp>
        <p:nvSpPr>
          <p:cNvPr id="209" name="We present one way to learn auctions when there are fairness constraints on the allocations.…"/>
          <p:cNvSpPr txBox="1">
            <a:spLocks noGrp="1"/>
          </p:cNvSpPr>
          <p:nvPr>
            <p:ph type="body" idx="1"/>
          </p:nvPr>
        </p:nvSpPr>
        <p:spPr>
          <a:prstGeom prst="rect">
            <a:avLst/>
          </a:prstGeom>
        </p:spPr>
        <p:txBody>
          <a:bodyPr>
            <a:normAutofit fontScale="85000" lnSpcReduction="20000"/>
          </a:bodyPr>
          <a:lstStyle/>
          <a:p>
            <a:pPr marL="0" indent="0">
              <a:buNone/>
            </a:pPr>
            <a:r>
              <a:rPr dirty="0"/>
              <a:t>We present one way to learn auctions </a:t>
            </a:r>
            <a:r>
              <a:rPr lang="en-US" dirty="0"/>
              <a:t>with</a:t>
            </a:r>
            <a:r>
              <a:rPr dirty="0"/>
              <a:t> fairness constraints on allocations.</a:t>
            </a:r>
            <a:endParaRPr lang="en-US" dirty="0"/>
          </a:p>
          <a:p>
            <a:r>
              <a:rPr lang="en-US" dirty="0"/>
              <a:t>Amenable to user “knob turning” – with regard to the intensity of the fairness </a:t>
            </a:r>
            <a:r>
              <a:rPr lang="en-US" dirty="0" err="1"/>
              <a:t>regularizer</a:t>
            </a:r>
            <a:r>
              <a:rPr lang="en-US" dirty="0"/>
              <a:t> &amp; the definition of fairness itself.</a:t>
            </a:r>
            <a:endParaRPr dirty="0"/>
          </a:p>
          <a:p>
            <a:pPr marL="0" indent="0">
              <a:buNone/>
            </a:pPr>
            <a:endParaRPr lang="en-US" dirty="0"/>
          </a:p>
          <a:p>
            <a:pPr marL="0" indent="0">
              <a:buNone/>
            </a:pPr>
            <a:r>
              <a:rPr lang="en-US" dirty="0"/>
              <a:t>Measuring expected unfairness can’t be done directly (we must estimate from samples of valuation profiles).</a:t>
            </a:r>
          </a:p>
          <a:p>
            <a:r>
              <a:rPr lang="en-US" dirty="0"/>
              <a:t>Similar to </a:t>
            </a:r>
            <a:r>
              <a:rPr lang="en-US" dirty="0" err="1"/>
              <a:t>Dütting</a:t>
            </a:r>
            <a:r>
              <a:rPr lang="en-US" dirty="0"/>
              <a:t> [2019], we can bound generalization error &amp; show that our sample estimate is a good upper bound of true expected unfairness</a:t>
            </a:r>
            <a:endParaRPr dirty="0"/>
          </a:p>
          <a:p>
            <a:pPr marL="0" indent="0">
              <a:buNone/>
            </a:pPr>
            <a:endParaRPr lang="en-US" dirty="0"/>
          </a:p>
          <a:p>
            <a:pPr marL="0" indent="0">
              <a:buNone/>
            </a:pPr>
            <a:r>
              <a:rPr dirty="0"/>
              <a:t>Our model of fairness is motivated by real advertising auctions, but it is still extremely stylized. Discussion with real policymakers and stakeholders is important.</a:t>
            </a:r>
          </a:p>
        </p:txBody>
      </p:sp>
      <p:sp>
        <p:nvSpPr>
          <p:cNvPr id="2" name="Slide Number Placeholder 1">
            <a:extLst>
              <a:ext uri="{FF2B5EF4-FFF2-40B4-BE49-F238E27FC236}">
                <a16:creationId xmlns:a16="http://schemas.microsoft.com/office/drawing/2014/main" id="{2AC4DA0B-0B3F-474A-8A1C-DE08E51159C1}"/>
              </a:ext>
            </a:extLst>
          </p:cNvPr>
          <p:cNvSpPr>
            <a:spLocks noGrp="1"/>
          </p:cNvSpPr>
          <p:nvPr>
            <p:ph type="sldNum" sz="quarter" idx="2"/>
          </p:nvPr>
        </p:nvSpPr>
        <p:spPr/>
        <p:txBody>
          <a:bodyPr/>
          <a:lstStyle/>
          <a:p>
            <a:fld id="{86CB4B4D-7CA3-9044-876B-883B54F8677D}" type="slidenum">
              <a:rPr lang="en-US" smtClean="0"/>
              <a:t>25</a:t>
            </a:fld>
            <a:endParaRPr lang="en-US" dirty="0"/>
          </a:p>
        </p:txBody>
      </p:sp>
    </p:spTree>
    <p:extLst>
      <p:ext uri="{BB962C8B-B14F-4D97-AF65-F5344CB8AC3E}">
        <p14:creationId xmlns:p14="http://schemas.microsoft.com/office/powerpoint/2010/main" val="4386385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1" name="Certifying Strategyproof Auction Networks"/>
          <p:cNvSpPr txBox="1">
            <a:spLocks noGrp="1"/>
          </p:cNvSpPr>
          <p:nvPr>
            <p:ph type="title"/>
          </p:nvPr>
        </p:nvSpPr>
        <p:spPr>
          <a:xfrm>
            <a:off x="7464614" y="1783959"/>
            <a:ext cx="4087306" cy="2889114"/>
          </a:xfrm>
          <a:prstGeom prst="rect">
            <a:avLst/>
          </a:prstGeom>
        </p:spPr>
        <p:txBody>
          <a:bodyPr vert="horz" lIns="91440" tIns="45720" rIns="91440" bIns="45720" rtlCol="0" anchor="b">
            <a:normAutofit/>
          </a:bodyPr>
          <a:lstStyle>
            <a:lvl1pPr defTabSz="693419">
              <a:defRPr sz="9407"/>
            </a:lvl1pPr>
          </a:lstStyle>
          <a:p>
            <a:pPr defTabSz="914400"/>
            <a:r>
              <a:rPr lang="en-US" sz="5000"/>
              <a:t>Certifying Strategyproof Auction Networks</a:t>
            </a:r>
          </a:p>
        </p:txBody>
      </p:sp>
      <p:sp>
        <p:nvSpPr>
          <p:cNvPr id="72" name="Freeform: Shape 7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170" name="Picture 2" descr="Logo&#10;&#10;Description automatically generated">
            <a:extLst>
              <a:ext uri="{FF2B5EF4-FFF2-40B4-BE49-F238E27FC236}">
                <a16:creationId xmlns:a16="http://schemas.microsoft.com/office/drawing/2014/main" id="{45CC250E-B1A3-1140-87EA-48B15B19C2BB}"/>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1"/>
          <a:stretch/>
        </p:blipFill>
        <p:spPr bwMode="auto">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2655AA3-EFE8-F14A-A020-0F9658CCB71E}"/>
              </a:ext>
            </a:extLst>
          </p:cNvPr>
          <p:cNvSpPr>
            <a:spLocks noGrp="1"/>
          </p:cNvSpPr>
          <p:nvPr>
            <p:ph type="sldNum" sz="quarter" idx="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86CB4B4D-7CA3-9044-876B-883B54F8677D}" type="slidenum">
              <a:rPr lang="en-US" sz="1500">
                <a:solidFill>
                  <a:srgbClr val="FFFFFF"/>
                </a:solidFill>
                <a:latin typeface="Calibri" panose="020F0502020204030204"/>
              </a:rPr>
              <a:pPr algn="ctr">
                <a:spcAft>
                  <a:spcPts val="600"/>
                </a:spcAft>
                <a:defRPr/>
              </a:pPr>
              <a:t>26</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640311130"/>
      </p:ext>
    </p:extLst>
  </p:cSld>
  <p:clrMapOvr>
    <a:overrideClrMapping bg1="dk1" tx1="lt1" bg2="dk2" tx2="lt2" accent1="accent1" accent2="accent2" accent3="accent3" accent4="accent4" accent5="accent5" accent6="accent6" hlink="hlink" folHlink="folHlink"/>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11"/>
                                        </p:tgtEl>
                                        <p:attrNameLst>
                                          <p:attrName>style.visibility</p:attrName>
                                        </p:attrNameLst>
                                      </p:cBhvr>
                                      <p:to>
                                        <p:strVal val="visible"/>
                                      </p:to>
                                    </p:set>
                                    <p:animEffect transition="in" filter="fade">
                                      <p:cBhvr>
                                        <p:cTn id="7" dur="4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A Limitation of RegretNet"/>
          <p:cNvSpPr txBox="1">
            <a:spLocks noGrp="1"/>
          </p:cNvSpPr>
          <p:nvPr>
            <p:ph type="title"/>
          </p:nvPr>
        </p:nvSpPr>
        <p:spPr>
          <a:prstGeom prst="rect">
            <a:avLst/>
          </a:prstGeom>
        </p:spPr>
        <p:txBody>
          <a:bodyPr/>
          <a:lstStyle/>
          <a:p>
            <a:r>
              <a:rPr dirty="0"/>
              <a:t>Limitation of </a:t>
            </a:r>
            <a:r>
              <a:rPr dirty="0" err="1"/>
              <a:t>RegretNet</a:t>
            </a:r>
            <a:r>
              <a:rPr lang="en-US" dirty="0"/>
              <a:t> (&amp; </a:t>
            </a:r>
            <a:r>
              <a:rPr lang="en-US" dirty="0" err="1"/>
              <a:t>ProportonNet</a:t>
            </a:r>
            <a:r>
              <a:rPr lang="en-US" dirty="0"/>
              <a:t>)</a:t>
            </a:r>
            <a:endParaRPr dirty="0"/>
          </a:p>
        </p:txBody>
      </p:sp>
      <p:sp>
        <p:nvSpPr>
          <p:cNvPr id="214" name="Recall that RegretNet is concerned with minimizing regret…"/>
          <p:cNvSpPr txBox="1">
            <a:spLocks noGrp="1"/>
          </p:cNvSpPr>
          <p:nvPr>
            <p:ph type="body" idx="1"/>
          </p:nvPr>
        </p:nvSpPr>
        <p:spPr>
          <a:xfrm>
            <a:off x="895350" y="1822450"/>
            <a:ext cx="10230509" cy="4419600"/>
          </a:xfrm>
          <a:prstGeom prst="rect">
            <a:avLst/>
          </a:prstGeom>
        </p:spPr>
        <p:txBody>
          <a:bodyPr/>
          <a:lstStyle/>
          <a:p>
            <a:pPr marL="0" indent="0">
              <a:buNone/>
            </a:pPr>
            <a:r>
              <a:rPr lang="en-US" dirty="0"/>
              <a:t>The </a:t>
            </a:r>
            <a:r>
              <a:rPr dirty="0" err="1"/>
              <a:t>RegretNet</a:t>
            </a:r>
            <a:r>
              <a:rPr dirty="0"/>
              <a:t> </a:t>
            </a:r>
            <a:r>
              <a:rPr lang="en-US" dirty="0"/>
              <a:t>family </a:t>
            </a:r>
            <a:r>
              <a:rPr dirty="0"/>
              <a:t>is concerned with minimizing regret</a:t>
            </a:r>
            <a:r>
              <a:rPr lang="en-US" dirty="0"/>
              <a:t>.</a:t>
            </a:r>
          </a:p>
          <a:p>
            <a:r>
              <a:rPr dirty="0"/>
              <a:t>Gradient-based approximation</a:t>
            </a:r>
            <a:r>
              <a:rPr lang="en-US" dirty="0"/>
              <a:t>:</a:t>
            </a:r>
            <a:r>
              <a:rPr dirty="0"/>
              <a:t> good for training, but may underestimate regret</a:t>
            </a:r>
            <a:r>
              <a:rPr lang="en-US" dirty="0"/>
              <a:t>.</a:t>
            </a:r>
          </a:p>
          <a:p>
            <a:pPr marL="0" indent="0">
              <a:buNone/>
            </a:pPr>
            <a:endParaRPr dirty="0"/>
          </a:p>
          <a:p>
            <a:pPr marL="0" indent="0">
              <a:buNone/>
            </a:pPr>
            <a:r>
              <a:rPr dirty="0"/>
              <a:t>We would rather compute regret </a:t>
            </a:r>
            <a:r>
              <a:rPr b="1" dirty="0">
                <a:latin typeface="Helvetica"/>
                <a:ea typeface="Helvetica"/>
                <a:cs typeface="Helvetica"/>
                <a:sym typeface="Helvetica"/>
              </a:rPr>
              <a:t>exactly</a:t>
            </a:r>
            <a:r>
              <a:rPr dirty="0"/>
              <a:t> — but how?</a:t>
            </a:r>
          </a:p>
          <a:p>
            <a:r>
              <a:rPr dirty="0"/>
              <a:t>Integer programming </a:t>
            </a:r>
            <a:r>
              <a:rPr lang="en-US" dirty="0"/>
              <a:t>(ILP) </a:t>
            </a:r>
            <a:r>
              <a:rPr dirty="0"/>
              <a:t>techniques from robustness literature</a:t>
            </a:r>
          </a:p>
        </p:txBody>
      </p:sp>
      <p:sp>
        <p:nvSpPr>
          <p:cNvPr id="2" name="Slide Number Placeholder 1">
            <a:extLst>
              <a:ext uri="{FF2B5EF4-FFF2-40B4-BE49-F238E27FC236}">
                <a16:creationId xmlns:a16="http://schemas.microsoft.com/office/drawing/2014/main" id="{2681CDE7-B73E-5043-8276-B411EF5E9C15}"/>
              </a:ext>
            </a:extLst>
          </p:cNvPr>
          <p:cNvSpPr>
            <a:spLocks noGrp="1"/>
          </p:cNvSpPr>
          <p:nvPr>
            <p:ph type="sldNum" sz="quarter" idx="2"/>
          </p:nvPr>
        </p:nvSpPr>
        <p:spPr/>
        <p:txBody>
          <a:bodyPr/>
          <a:lstStyle/>
          <a:p>
            <a:fld id="{86CB4B4D-7CA3-9044-876B-883B54F8677D}" type="slidenum">
              <a:rPr lang="en-US" smtClean="0"/>
              <a:t>27</a:t>
            </a:fld>
            <a:endParaRPr lang="en-US"/>
          </a:p>
        </p:txBody>
      </p:sp>
    </p:spTree>
    <p:extLst>
      <p:ext uri="{BB962C8B-B14F-4D97-AF65-F5344CB8AC3E}">
        <p14:creationId xmlns:p14="http://schemas.microsoft.com/office/powerpoint/2010/main" val="76104467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ILP for Neural Networks"/>
          <p:cNvSpPr txBox="1">
            <a:spLocks noGrp="1"/>
          </p:cNvSpPr>
          <p:nvPr>
            <p:ph type="title"/>
          </p:nvPr>
        </p:nvSpPr>
        <p:spPr>
          <a:prstGeom prst="rect">
            <a:avLst/>
          </a:prstGeom>
        </p:spPr>
        <p:txBody>
          <a:bodyPr/>
          <a:lstStyle/>
          <a:p>
            <a:r>
              <a:t>ILP for Neural Networks</a:t>
            </a:r>
          </a:p>
        </p:txBody>
      </p:sp>
      <p:sp>
        <p:nvSpPr>
          <p:cNvPr id="217" name="Modern neural networks are mostly piecewise linear (ReLU)…"/>
          <p:cNvSpPr txBox="1">
            <a:spLocks noGrp="1"/>
          </p:cNvSpPr>
          <p:nvPr>
            <p:ph type="body" sz="half" idx="1"/>
          </p:nvPr>
        </p:nvSpPr>
        <p:spPr>
          <a:xfrm>
            <a:off x="895350" y="1822450"/>
            <a:ext cx="5376380" cy="4419600"/>
          </a:xfrm>
          <a:prstGeom prst="rect">
            <a:avLst/>
          </a:prstGeom>
        </p:spPr>
        <p:txBody>
          <a:bodyPr>
            <a:normAutofit fontScale="55000" lnSpcReduction="20000"/>
          </a:bodyPr>
          <a:lstStyle/>
          <a:p>
            <a:pPr marL="0" indent="0" defTabSz="354965">
              <a:spcBef>
                <a:spcPts val="2500"/>
              </a:spcBef>
              <a:buNone/>
              <a:defRPr sz="4472"/>
            </a:pPr>
            <a:r>
              <a:rPr dirty="0"/>
              <a:t>Modern neural networks are mostly piecewise linear (</a:t>
            </a:r>
            <a:r>
              <a:rPr dirty="0" err="1"/>
              <a:t>ReLU</a:t>
            </a:r>
            <a:r>
              <a:rPr dirty="0"/>
              <a:t>)</a:t>
            </a:r>
          </a:p>
          <a:p>
            <a:pPr marL="262128" indent="-262128" defTabSz="354965">
              <a:spcBef>
                <a:spcPts val="2500"/>
              </a:spcBef>
              <a:defRPr sz="4472"/>
            </a:pPr>
            <a:r>
              <a:rPr dirty="0"/>
              <a:t>It is possible to embed them into integer programs using big-M formulation for nonlinear activations</a:t>
            </a:r>
          </a:p>
          <a:p>
            <a:pPr marL="0" indent="0" defTabSz="354965">
              <a:spcBef>
                <a:spcPts val="2500"/>
              </a:spcBef>
              <a:buNone/>
              <a:defRPr sz="4472"/>
            </a:pPr>
            <a:r>
              <a:rPr dirty="0"/>
              <a:t>One can then maximize over inputs</a:t>
            </a:r>
          </a:p>
          <a:p>
            <a:pPr marL="67056" indent="-262128" defTabSz="354965">
              <a:spcBef>
                <a:spcPts val="2500"/>
              </a:spcBef>
              <a:defRPr sz="4472"/>
            </a:pPr>
            <a:r>
              <a:rPr dirty="0"/>
              <a:t>Often: worst-case adversarial image</a:t>
            </a:r>
          </a:p>
          <a:p>
            <a:pPr marL="67056" indent="-262128" defTabSz="354965">
              <a:spcBef>
                <a:spcPts val="2500"/>
              </a:spcBef>
              <a:defRPr sz="4472"/>
            </a:pPr>
            <a:r>
              <a:rPr dirty="0"/>
              <a:t>Our case: highest-regret bid</a:t>
            </a:r>
          </a:p>
        </p:txBody>
      </p:sp>
      <p:grpSp>
        <p:nvGrpSpPr>
          <p:cNvPr id="6" name="Group 5">
            <a:extLst>
              <a:ext uri="{FF2B5EF4-FFF2-40B4-BE49-F238E27FC236}">
                <a16:creationId xmlns:a16="http://schemas.microsoft.com/office/drawing/2014/main" id="{A7A93DC6-FA77-634D-855A-5EC8EA3D8946}"/>
              </a:ext>
            </a:extLst>
          </p:cNvPr>
          <p:cNvGrpSpPr/>
          <p:nvPr/>
        </p:nvGrpSpPr>
        <p:grpSpPr>
          <a:xfrm>
            <a:off x="6821614" y="1690688"/>
            <a:ext cx="4857007" cy="3878839"/>
            <a:chOff x="6821614" y="1690688"/>
            <a:chExt cx="4857007" cy="3878839"/>
          </a:xfrm>
        </p:grpSpPr>
        <p:sp>
          <p:nvSpPr>
            <p:cNvPr id="3" name="Rounded Rectangle 2">
              <a:extLst>
                <a:ext uri="{FF2B5EF4-FFF2-40B4-BE49-F238E27FC236}">
                  <a16:creationId xmlns:a16="http://schemas.microsoft.com/office/drawing/2014/main" id="{6067BB1F-D3C2-9849-91F9-E576529BDDC9}"/>
                </a:ext>
              </a:extLst>
            </p:cNvPr>
            <p:cNvSpPr/>
            <p:nvPr/>
          </p:nvSpPr>
          <p:spPr>
            <a:xfrm>
              <a:off x="6821614" y="1690688"/>
              <a:ext cx="4857007" cy="38788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18" name="Image" descr="Image"/>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7166" y="2349987"/>
              <a:ext cx="3405905" cy="956233"/>
            </a:xfrm>
            <a:prstGeom prst="rect">
              <a:avLst/>
            </a:prstGeom>
            <a:ln w="12700">
              <a:miter lim="400000"/>
            </a:ln>
          </p:spPr>
        </p:pic>
        <p:pic>
          <p:nvPicPr>
            <p:cNvPr id="219" name="Image" descr="Image"/>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049843" y="4173180"/>
              <a:ext cx="4400551" cy="609601"/>
            </a:xfrm>
            <a:prstGeom prst="rect">
              <a:avLst/>
            </a:prstGeom>
            <a:ln w="12700">
              <a:miter lim="400000"/>
            </a:ln>
          </p:spPr>
        </p:pic>
      </p:grpSp>
      <p:sp>
        <p:nvSpPr>
          <p:cNvPr id="2" name="Slide Number Placeholder 1">
            <a:extLst>
              <a:ext uri="{FF2B5EF4-FFF2-40B4-BE49-F238E27FC236}">
                <a16:creationId xmlns:a16="http://schemas.microsoft.com/office/drawing/2014/main" id="{D05A46A7-A122-584B-9381-3FBA049EF7D4}"/>
              </a:ext>
            </a:extLst>
          </p:cNvPr>
          <p:cNvSpPr>
            <a:spLocks noGrp="1"/>
          </p:cNvSpPr>
          <p:nvPr>
            <p:ph type="sldNum" sz="quarter" idx="2"/>
          </p:nvPr>
        </p:nvSpPr>
        <p:spPr/>
        <p:txBody>
          <a:bodyPr/>
          <a:lstStyle/>
          <a:p>
            <a:fld id="{86CB4B4D-7CA3-9044-876B-883B54F8677D}" type="slidenum">
              <a:rPr lang="en-US" smtClean="0"/>
              <a:t>28</a:t>
            </a:fld>
            <a:endParaRPr lang="en-US"/>
          </a:p>
        </p:txBody>
      </p:sp>
      <p:cxnSp>
        <p:nvCxnSpPr>
          <p:cNvPr id="5" name="Straight Arrow Connector 4">
            <a:extLst>
              <a:ext uri="{FF2B5EF4-FFF2-40B4-BE49-F238E27FC236}">
                <a16:creationId xmlns:a16="http://schemas.microsoft.com/office/drawing/2014/main" id="{4E8DFEA2-1390-454D-ADA7-E600EA9A0CF7}"/>
              </a:ext>
            </a:extLst>
          </p:cNvPr>
          <p:cNvCxnSpPr/>
          <p:nvPr/>
        </p:nvCxnSpPr>
        <p:spPr>
          <a:xfrm>
            <a:off x="6096000" y="3004457"/>
            <a:ext cx="566057" cy="3017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9218" name="Picture 2" descr="The Intuition behind Adversarial Attacks on Neural Networks | by Anant Jain  | ML Review | Medium">
            <a:extLst>
              <a:ext uri="{FF2B5EF4-FFF2-40B4-BE49-F238E27FC236}">
                <a16:creationId xmlns:a16="http://schemas.microsoft.com/office/drawing/2014/main" id="{2874D43A-FC56-7443-A8E2-C1F28A26A0D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913686" y="5427023"/>
            <a:ext cx="3035472" cy="1205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9113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7">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7">
                                            <p:txEl>
                                              <p:pRg st="4" end="4"/>
                                            </p:txEl>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92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a:extLst>
              <a:ext uri="{FF2B5EF4-FFF2-40B4-BE49-F238E27FC236}">
                <a16:creationId xmlns:a16="http://schemas.microsoft.com/office/drawing/2014/main" id="{D2345FAE-1167-B242-BFA0-16FB71D24CB4}"/>
              </a:ext>
            </a:extLst>
          </p:cNvPr>
          <p:cNvSpPr/>
          <p:nvPr/>
        </p:nvSpPr>
        <p:spPr>
          <a:xfrm>
            <a:off x="6906047" y="3116875"/>
            <a:ext cx="4892633" cy="326628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55B37A3-1745-0A4E-960F-7AECA1BC805A}"/>
              </a:ext>
            </a:extLst>
          </p:cNvPr>
          <p:cNvSpPr>
            <a:spLocks noGrp="1"/>
          </p:cNvSpPr>
          <p:nvPr>
            <p:ph type="title"/>
          </p:nvPr>
        </p:nvSpPr>
        <p:spPr>
          <a:xfrm>
            <a:off x="838200" y="365125"/>
            <a:ext cx="10515600" cy="1325563"/>
          </a:xfrm>
        </p:spPr>
        <p:txBody>
          <a:bodyPr/>
          <a:lstStyle/>
          <a:p>
            <a:r>
              <a:rPr lang="en-US" dirty="0"/>
              <a:t>Challenge: Allocation Constraints</a:t>
            </a:r>
          </a:p>
        </p:txBody>
      </p:sp>
      <p:sp>
        <p:nvSpPr>
          <p:cNvPr id="222" name="RegretNet uses a softmax to enforce allocation constraints (sum to 1).…"/>
          <p:cNvSpPr txBox="1">
            <a:spLocks noGrp="1"/>
          </p:cNvSpPr>
          <p:nvPr>
            <p:ph idx="1"/>
          </p:nvPr>
        </p:nvSpPr>
        <p:spPr>
          <a:xfrm>
            <a:off x="838200" y="1825625"/>
            <a:ext cx="6067847" cy="4351338"/>
          </a:xfrm>
        </p:spPr>
        <p:txBody>
          <a:bodyPr>
            <a:normAutofit/>
          </a:bodyPr>
          <a:lstStyle/>
          <a:p>
            <a:pPr marL="0" indent="0">
              <a:buNone/>
            </a:pPr>
            <a:r>
              <a:rPr lang="en-US" dirty="0" err="1"/>
              <a:t>RegretNet</a:t>
            </a:r>
            <a:r>
              <a:rPr lang="en-US" dirty="0"/>
              <a:t> uses a </a:t>
            </a:r>
            <a:r>
              <a:rPr lang="en-US" dirty="0" err="1"/>
              <a:t>softmax</a:t>
            </a:r>
            <a:r>
              <a:rPr lang="en-US" dirty="0"/>
              <a:t> to enforce allocation constraints (must sum to 1).</a:t>
            </a:r>
          </a:p>
          <a:p>
            <a:r>
              <a:rPr lang="en-US" dirty="0"/>
              <a:t>No way to get rid of it, but can’t fit directly into integer </a:t>
            </a:r>
            <a:r>
              <a:rPr lang="en-US" b="1" dirty="0"/>
              <a:t>linear</a:t>
            </a:r>
            <a:r>
              <a:rPr lang="en-US" dirty="0"/>
              <a:t> program.</a:t>
            </a:r>
          </a:p>
          <a:p>
            <a:pPr marL="0" indent="0">
              <a:buNone/>
            </a:pPr>
            <a:r>
              <a:rPr lang="en-US" dirty="0"/>
              <a:t>Solution: replace with </a:t>
            </a:r>
            <a:r>
              <a:rPr lang="en-US" b="1" dirty="0" err="1"/>
              <a:t>sparsemax</a:t>
            </a:r>
            <a:endParaRPr lang="en-US" b="1" dirty="0"/>
          </a:p>
          <a:p>
            <a:r>
              <a:rPr lang="en-US" dirty="0"/>
              <a:t>Formulate as optimization problem (projection), embed KKT conditions as additional constraints</a:t>
            </a:r>
          </a:p>
        </p:txBody>
      </p:sp>
      <p:sp>
        <p:nvSpPr>
          <p:cNvPr id="2" name="Slide Number Placeholder 1">
            <a:extLst>
              <a:ext uri="{FF2B5EF4-FFF2-40B4-BE49-F238E27FC236}">
                <a16:creationId xmlns:a16="http://schemas.microsoft.com/office/drawing/2014/main" id="{CE35FF1B-0F81-0246-BAF2-DBFF560A5667}"/>
              </a:ext>
            </a:extLst>
          </p:cNvPr>
          <p:cNvSpPr>
            <a:spLocks noGrp="1"/>
          </p:cNvSpPr>
          <p:nvPr>
            <p:ph type="sldNum" sz="quarter" idx="12"/>
          </p:nvPr>
        </p:nvSpPr>
        <p:spPr>
          <a:xfrm>
            <a:off x="8610600" y="6356350"/>
            <a:ext cx="2743200" cy="365125"/>
          </a:xfrm>
        </p:spPr>
        <p:txBody>
          <a:bodyPr/>
          <a:lstStyle/>
          <a:p>
            <a:fld id="{86CB4B4D-7CA3-9044-876B-883B54F8677D}" type="slidenum">
              <a:rPr lang="en-US" smtClean="0"/>
              <a:pPr/>
              <a:t>29</a:t>
            </a:fld>
            <a:endParaRPr lang="en-US"/>
          </a:p>
        </p:txBody>
      </p:sp>
      <p:pic>
        <p:nvPicPr>
          <p:cNvPr id="223" name="ymsMJkZPFirP64sS8h71GT536gtlUVsbHEBFFK6jdO_q_QJfaRtoPrHxyI1hcicnng7wOWIewxahqHMXwjyAvSoF9Rbl8Px2AYPQMKz6PfSq1y0Cw6z95fc61xEXTB3Cxo5iul7yKSI.png" descr="ymsMJkZPFirP64sS8h71GT536gtlUVsbHEBFFK6jdO_q_QJfaRtoPrHxyI1hcicnng7wOWIewxahqHMXwjyAvSoF9Rbl8Px2AYPQMKz6PfSq1y0Cw6z95fc61xEXTB3Cxo5iul7yKSI.png"/>
          <p:cNvPicPr>
            <a:picLocks noChangeAspect="1"/>
          </p:cNvPicPr>
          <p:nvPr/>
        </p:nvPicPr>
        <p:blipFill>
          <a:blip r:embed="rId2"/>
          <a:stretch>
            <a:fillRect/>
          </a:stretch>
        </p:blipFill>
        <p:spPr>
          <a:xfrm>
            <a:off x="7376052" y="1365227"/>
            <a:ext cx="3952623" cy="1530048"/>
          </a:xfrm>
          <a:prstGeom prst="rect">
            <a:avLst/>
          </a:prstGeom>
          <a:ln w="12700">
            <a:miter lim="400000"/>
          </a:ln>
        </p:spPr>
      </p:pic>
      <p:pic>
        <p:nvPicPr>
          <p:cNvPr id="224" name="inverted.png" descr="inverted.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20389" y="4675039"/>
            <a:ext cx="3663951" cy="1574801"/>
          </a:xfrm>
          <a:prstGeom prst="rect">
            <a:avLst/>
          </a:prstGeom>
          <a:ln w="12700">
            <a:miter lim="400000"/>
          </a:ln>
        </p:spPr>
      </p:pic>
      <p:pic>
        <p:nvPicPr>
          <p:cNvPr id="225" name="inverted_sparsemax.png" descr="inverted_sparsemax.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68630" y="3329438"/>
            <a:ext cx="1981938" cy="1005248"/>
          </a:xfrm>
          <a:prstGeom prst="rect">
            <a:avLst/>
          </a:prstGeom>
          <a:ln w="12700">
            <a:miter lim="400000"/>
          </a:ln>
        </p:spPr>
      </p:pic>
      <p:grpSp>
        <p:nvGrpSpPr>
          <p:cNvPr id="4" name="Group 3">
            <a:extLst>
              <a:ext uri="{FF2B5EF4-FFF2-40B4-BE49-F238E27FC236}">
                <a16:creationId xmlns:a16="http://schemas.microsoft.com/office/drawing/2014/main" id="{1B984600-6992-A942-826E-35831D506697}"/>
              </a:ext>
            </a:extLst>
          </p:cNvPr>
          <p:cNvGrpSpPr/>
          <p:nvPr/>
        </p:nvGrpSpPr>
        <p:grpSpPr>
          <a:xfrm>
            <a:off x="4498848" y="6199927"/>
            <a:ext cx="4063741" cy="609777"/>
            <a:chOff x="4498848" y="6199927"/>
            <a:chExt cx="4063741" cy="609777"/>
          </a:xfrm>
        </p:grpSpPr>
        <p:sp>
          <p:nvSpPr>
            <p:cNvPr id="3" name="TextBox 2">
              <a:extLst>
                <a:ext uri="{FF2B5EF4-FFF2-40B4-BE49-F238E27FC236}">
                  <a16:creationId xmlns:a16="http://schemas.microsoft.com/office/drawing/2014/main" id="{7C42E6DA-0FDE-ED4F-B41A-7874C2E3CFBB}"/>
                </a:ext>
              </a:extLst>
            </p:cNvPr>
            <p:cNvSpPr txBox="1"/>
            <p:nvPr/>
          </p:nvSpPr>
          <p:spPr>
            <a:xfrm>
              <a:off x="4498848" y="6517316"/>
              <a:ext cx="4063741" cy="292388"/>
            </a:xfrm>
            <a:prstGeom prst="rect">
              <a:avLst/>
            </a:prstGeom>
            <a:noFill/>
          </p:spPr>
          <p:txBody>
            <a:bodyPr wrap="none" rtlCol="0">
              <a:spAutoFit/>
            </a:bodyPr>
            <a:lstStyle/>
            <a:p>
              <a:r>
                <a:rPr lang="en-US" sz="1300" dirty="0"/>
                <a:t>(technically SOS1 not linear but still easy to deal with...)</a:t>
              </a:r>
            </a:p>
          </p:txBody>
        </p:sp>
        <p:cxnSp>
          <p:nvCxnSpPr>
            <p:cNvPr id="5" name="Straight Arrow Connector 4">
              <a:extLst>
                <a:ext uri="{FF2B5EF4-FFF2-40B4-BE49-F238E27FC236}">
                  <a16:creationId xmlns:a16="http://schemas.microsoft.com/office/drawing/2014/main" id="{D9D25F60-6C34-E249-AC61-3F631F8D2ABF}"/>
                </a:ext>
              </a:extLst>
            </p:cNvPr>
            <p:cNvCxnSpPr>
              <a:cxnSpLocks/>
            </p:cNvCxnSpPr>
            <p:nvPr/>
          </p:nvCxnSpPr>
          <p:spPr>
            <a:xfrm flipV="1">
              <a:off x="6644640" y="6199927"/>
              <a:ext cx="1255776" cy="317389"/>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7" name="Footer Placeholder 6">
            <a:extLst>
              <a:ext uri="{FF2B5EF4-FFF2-40B4-BE49-F238E27FC236}">
                <a16:creationId xmlns:a16="http://schemas.microsoft.com/office/drawing/2014/main" id="{C6BF0091-8AC5-6942-9A72-B92B99CDBE4A}"/>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620380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2">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xit"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22" grpId="0" uiExpand="1" build="p"/>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Auctions"/>
          <p:cNvSpPr txBox="1">
            <a:spLocks noGrp="1"/>
          </p:cNvSpPr>
          <p:nvPr>
            <p:ph type="title"/>
          </p:nvPr>
        </p:nvSpPr>
        <p:spPr>
          <a:xfrm>
            <a:off x="643467" y="321734"/>
            <a:ext cx="4970877" cy="1135737"/>
          </a:xfrm>
          <a:prstGeom prst="rect">
            <a:avLst/>
          </a:prstGeom>
        </p:spPr>
        <p:txBody>
          <a:bodyPr vert="horz" lIns="91440" tIns="45720" rIns="91440" bIns="45720" rtlCol="0" anchor="ctr">
            <a:normAutofit/>
          </a:bodyPr>
          <a:lstStyle/>
          <a:p>
            <a:r>
              <a:rPr lang="en-US" sz="3600" kern="1200" dirty="0">
                <a:solidFill>
                  <a:schemeClr val="tx1"/>
                </a:solidFill>
                <a:latin typeface="+mj-lt"/>
                <a:ea typeface="+mj-ea"/>
                <a:cs typeface="+mj-cs"/>
              </a:rPr>
              <a:t>Market Design*</a:t>
            </a:r>
          </a:p>
        </p:txBody>
      </p:sp>
      <p:sp>
        <p:nvSpPr>
          <p:cNvPr id="123" name="The design of optimal auctions is theoretically and computationally challenging…"/>
          <p:cNvSpPr txBox="1">
            <a:spLocks noGrp="1"/>
          </p:cNvSpPr>
          <p:nvPr>
            <p:ph type="body" sz="half" idx="1"/>
          </p:nvPr>
        </p:nvSpPr>
        <p:spPr>
          <a:xfrm>
            <a:off x="643468" y="1782981"/>
            <a:ext cx="5029635" cy="4393982"/>
          </a:xfrm>
          <a:prstGeom prst="rect">
            <a:avLst/>
          </a:prstGeom>
        </p:spPr>
        <p:txBody>
          <a:bodyPr vert="horz" lIns="91440" tIns="45720" rIns="91440" bIns="45720" rtlCol="0">
            <a:normAutofit fontScale="55000" lnSpcReduction="20000"/>
          </a:bodyPr>
          <a:lstStyle/>
          <a:p>
            <a:pPr marL="0" indent="0">
              <a:buNone/>
            </a:pPr>
            <a:r>
              <a:rPr lang="en-US" dirty="0"/>
              <a:t>Market design is partially based on </a:t>
            </a:r>
            <a:r>
              <a:rPr lang="en-US" b="1" dirty="0"/>
              <a:t>mechanism design</a:t>
            </a:r>
            <a:r>
              <a:rPr lang="en-US" dirty="0"/>
              <a:t>, i.e., </a:t>
            </a:r>
            <a:r>
              <a:rPr lang="en-US" dirty="0">
                <a:solidFill>
                  <a:schemeClr val="accent1"/>
                </a:solidFill>
              </a:rPr>
              <a:t>the design of incentives</a:t>
            </a:r>
            <a:r>
              <a:rPr lang="en-US" dirty="0"/>
              <a:t>, </a:t>
            </a:r>
            <a:r>
              <a:rPr lang="en-US" dirty="0">
                <a:solidFill>
                  <a:schemeClr val="accent2"/>
                </a:solidFill>
              </a:rPr>
              <a:t>toward a particular goal</a:t>
            </a:r>
            <a:r>
              <a:rPr lang="en-US" dirty="0"/>
              <a:t>, in a </a:t>
            </a:r>
            <a:r>
              <a:rPr lang="en-US" dirty="0">
                <a:solidFill>
                  <a:schemeClr val="accent6"/>
                </a:solidFill>
              </a:rPr>
              <a:t>strategic setting</a:t>
            </a:r>
            <a:r>
              <a:rPr lang="en-US" dirty="0"/>
              <a:t> with one or more agents. </a:t>
            </a:r>
          </a:p>
          <a:p>
            <a:pPr marL="0" indent="0">
              <a:buNone/>
            </a:pPr>
            <a:endParaRPr lang="en-US" dirty="0"/>
          </a:p>
          <a:p>
            <a:pPr marL="0" indent="0">
              <a:buNone/>
            </a:pPr>
            <a:r>
              <a:rPr lang="en-US" dirty="0">
                <a:solidFill>
                  <a:schemeClr val="accent1"/>
                </a:solidFill>
              </a:rPr>
              <a:t>Design of incentives:</a:t>
            </a:r>
          </a:p>
          <a:p>
            <a:r>
              <a:rPr lang="en-US" dirty="0"/>
              <a:t>Pricing and allocation rules in auctions</a:t>
            </a:r>
          </a:p>
          <a:p>
            <a:r>
              <a:rPr lang="en-US" dirty="0"/>
              <a:t>Joining an agent to a contract in a matching market</a:t>
            </a:r>
          </a:p>
          <a:p>
            <a:pPr marL="0" indent="0">
              <a:buNone/>
            </a:pPr>
            <a:endParaRPr lang="en-US" dirty="0"/>
          </a:p>
          <a:p>
            <a:pPr marL="0" indent="0">
              <a:buNone/>
            </a:pPr>
            <a:r>
              <a:rPr lang="en-US" dirty="0">
                <a:solidFill>
                  <a:schemeClr val="accent2"/>
                </a:solidFill>
              </a:rPr>
              <a:t>Toward a particular goal:</a:t>
            </a:r>
          </a:p>
          <a:p>
            <a:r>
              <a:rPr lang="en-US" dirty="0"/>
              <a:t>Maximize global welfare</a:t>
            </a:r>
          </a:p>
          <a:p>
            <a:r>
              <a:rPr lang="en-US" dirty="0"/>
              <a:t>Ensure some notion of fairness</a:t>
            </a:r>
          </a:p>
          <a:p>
            <a:r>
              <a:rPr lang="en-US" dirty="0"/>
              <a:t>Maximize revenue of the clearinghouse aka principal</a:t>
            </a:r>
            <a:endParaRPr lang="en-US" sz="1700" dirty="0"/>
          </a:p>
          <a:p>
            <a:endParaRPr lang="en-US" sz="1700" dirty="0"/>
          </a:p>
          <a:p>
            <a:pPr marL="0" indent="0">
              <a:buNone/>
            </a:pPr>
            <a:r>
              <a:rPr lang="en-US" dirty="0">
                <a:solidFill>
                  <a:schemeClr val="accent6"/>
                </a:solidFill>
              </a:rPr>
              <a:t>Strategic settings:</a:t>
            </a:r>
          </a:p>
          <a:p>
            <a:r>
              <a:rPr lang="en-US" dirty="0"/>
              <a:t>Agents’ strategies are chosen knowing that their outcome will depend also on other agents’ choices</a:t>
            </a:r>
          </a:p>
        </p:txBody>
      </p:sp>
      <p:grpSp>
        <p:nvGrpSpPr>
          <p:cNvPr id="137" name="Group 13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138" name="Rectangle 13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Isosceles Triangle 13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1" name="Isosceles Triangle 140">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EDB0701-9529-5C44-B87A-B4C6E79FF942}"/>
              </a:ext>
            </a:extLst>
          </p:cNvPr>
          <p:cNvSpPr txBox="1"/>
          <p:nvPr/>
        </p:nvSpPr>
        <p:spPr>
          <a:xfrm>
            <a:off x="-714841" y="1101334"/>
            <a:ext cx="4599709" cy="276999"/>
          </a:xfrm>
          <a:prstGeom prst="rect">
            <a:avLst/>
          </a:prstGeom>
          <a:noFill/>
        </p:spPr>
        <p:txBody>
          <a:bodyPr wrap="square" rtlCol="0">
            <a:spAutoFit/>
          </a:bodyPr>
          <a:lstStyle/>
          <a:p>
            <a:pPr algn="r"/>
            <a:r>
              <a:rPr lang="en-US" sz="1200" dirty="0"/>
              <a:t>*for the sake of this talk, at least!</a:t>
            </a:r>
          </a:p>
        </p:txBody>
      </p:sp>
      <p:sp>
        <p:nvSpPr>
          <p:cNvPr id="12" name="Slide Number Placeholder 11">
            <a:extLst>
              <a:ext uri="{FF2B5EF4-FFF2-40B4-BE49-F238E27FC236}">
                <a16:creationId xmlns:a16="http://schemas.microsoft.com/office/drawing/2014/main" id="{D3B8B619-97F0-5049-BA2D-C4A4ABD0AE85}"/>
              </a:ext>
            </a:extLst>
          </p:cNvPr>
          <p:cNvSpPr>
            <a:spLocks noGrp="1"/>
          </p:cNvSpPr>
          <p:nvPr>
            <p:ph type="sldNum" sz="quarter" idx="2"/>
          </p:nvPr>
        </p:nvSpPr>
        <p:spPr/>
        <p:txBody>
          <a:bodyPr/>
          <a:lstStyle/>
          <a:p>
            <a:fld id="{86CB4B4D-7CA3-9044-876B-883B54F8677D}" type="slidenum">
              <a:rPr lang="en-US" smtClean="0"/>
              <a:t>3</a:t>
            </a:fld>
            <a:endParaRPr lang="en-US" dirty="0"/>
          </a:p>
        </p:txBody>
      </p:sp>
      <p:grpSp>
        <p:nvGrpSpPr>
          <p:cNvPr id="11" name="Group 10">
            <a:extLst>
              <a:ext uri="{FF2B5EF4-FFF2-40B4-BE49-F238E27FC236}">
                <a16:creationId xmlns:a16="http://schemas.microsoft.com/office/drawing/2014/main" id="{E45601D9-7400-4A47-B344-B0E9A6EC601F}"/>
              </a:ext>
            </a:extLst>
          </p:cNvPr>
          <p:cNvGrpSpPr/>
          <p:nvPr/>
        </p:nvGrpSpPr>
        <p:grpSpPr>
          <a:xfrm>
            <a:off x="5976604" y="390293"/>
            <a:ext cx="6070180" cy="6315204"/>
            <a:chOff x="5976604" y="390293"/>
            <a:chExt cx="6070180" cy="6315204"/>
          </a:xfrm>
        </p:grpSpPr>
        <p:pic>
          <p:nvPicPr>
            <p:cNvPr id="6" name="Picture 5" descr="A person smiling for the camera&#10;&#10;Description automatically generated with low confidence">
              <a:extLst>
                <a:ext uri="{FF2B5EF4-FFF2-40B4-BE49-F238E27FC236}">
                  <a16:creationId xmlns:a16="http://schemas.microsoft.com/office/drawing/2014/main" id="{78A0F6EC-BF57-304C-A3EC-F4A93942060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517608" y="3495153"/>
              <a:ext cx="2877358" cy="2877358"/>
            </a:xfrm>
            <a:custGeom>
              <a:avLst/>
              <a:gdLst/>
              <a:ahLst/>
              <a:cxnLst/>
              <a:rect l="l" t="t" r="r" b="b"/>
              <a:pathLst>
                <a:path w="4291285" h="4291285">
                  <a:moveTo>
                    <a:pt x="2145643" y="0"/>
                  </a:moveTo>
                  <a:lnTo>
                    <a:pt x="4291285" y="2145643"/>
                  </a:lnTo>
                  <a:lnTo>
                    <a:pt x="2145643" y="4291285"/>
                  </a:lnTo>
                  <a:lnTo>
                    <a:pt x="0" y="2145643"/>
                  </a:lnTo>
                  <a:close/>
                </a:path>
              </a:pathLst>
            </a:custGeom>
          </p:spPr>
        </p:pic>
        <p:pic>
          <p:nvPicPr>
            <p:cNvPr id="4" name="Picture 3" descr="A person wearing glasses&#10;&#10;Description automatically generated with low confidence">
              <a:extLst>
                <a:ext uri="{FF2B5EF4-FFF2-40B4-BE49-F238E27FC236}">
                  <a16:creationId xmlns:a16="http://schemas.microsoft.com/office/drawing/2014/main" id="{03A4FC9D-0705-9647-A41F-422BF1522E4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r="-2" b="-2"/>
            <a:stretch/>
          </p:blipFill>
          <p:spPr>
            <a:xfrm>
              <a:off x="5976604" y="1942723"/>
              <a:ext cx="2877358" cy="2877358"/>
            </a:xfrm>
            <a:custGeom>
              <a:avLst/>
              <a:gdLst/>
              <a:ahLst/>
              <a:cxnLst/>
              <a:rect l="l" t="t" r="r" b="b"/>
              <a:pathLst>
                <a:path w="4291285" h="4291285">
                  <a:moveTo>
                    <a:pt x="2145643" y="0"/>
                  </a:moveTo>
                  <a:lnTo>
                    <a:pt x="4291285" y="2145643"/>
                  </a:lnTo>
                  <a:lnTo>
                    <a:pt x="2145643" y="4291285"/>
                  </a:lnTo>
                  <a:lnTo>
                    <a:pt x="0" y="2145643"/>
                  </a:lnTo>
                  <a:close/>
                </a:path>
              </a:pathLst>
            </a:custGeom>
          </p:spPr>
        </p:pic>
        <p:pic>
          <p:nvPicPr>
            <p:cNvPr id="8" name="Picture 7" descr="A picture containing person, person, older&#10;&#10;Description automatically generated">
              <a:extLst>
                <a:ext uri="{FF2B5EF4-FFF2-40B4-BE49-F238E27FC236}">
                  <a16:creationId xmlns:a16="http://schemas.microsoft.com/office/drawing/2014/main" id="{26D00547-214A-F44E-90E6-B7BED67BD796}"/>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9065921" y="1942723"/>
              <a:ext cx="2877358" cy="2877358"/>
            </a:xfrm>
            <a:custGeom>
              <a:avLst/>
              <a:gdLst/>
              <a:ahLst/>
              <a:cxnLst/>
              <a:rect l="l" t="t" r="r" b="b"/>
              <a:pathLst>
                <a:path w="4291285" h="4291285">
                  <a:moveTo>
                    <a:pt x="2145643" y="0"/>
                  </a:moveTo>
                  <a:lnTo>
                    <a:pt x="4291285" y="2145643"/>
                  </a:lnTo>
                  <a:lnTo>
                    <a:pt x="2145643" y="4291285"/>
                  </a:lnTo>
                  <a:lnTo>
                    <a:pt x="0" y="2145643"/>
                  </a:lnTo>
                  <a:close/>
                </a:path>
              </a:pathLst>
            </a:custGeom>
          </p:spPr>
        </p:pic>
        <p:pic>
          <p:nvPicPr>
            <p:cNvPr id="1026" name="Picture 2">
              <a:extLst>
                <a:ext uri="{FF2B5EF4-FFF2-40B4-BE49-F238E27FC236}">
                  <a16:creationId xmlns:a16="http://schemas.microsoft.com/office/drawing/2014/main" id="{B8153F92-5D97-B04A-BE11-42D3931BDDC2}"/>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p:blipFill>
          <p:spPr bwMode="auto">
            <a:xfrm>
              <a:off x="7517608" y="390293"/>
              <a:ext cx="2877358" cy="2877358"/>
            </a:xfrm>
            <a:custGeom>
              <a:avLst/>
              <a:gdLst/>
              <a:ahLst/>
              <a:cxnLst/>
              <a:rect l="l" t="t" r="r" b="b"/>
              <a:pathLst>
                <a:path w="4291285" h="4291285">
                  <a:moveTo>
                    <a:pt x="2145643" y="0"/>
                  </a:moveTo>
                  <a:lnTo>
                    <a:pt x="4291285" y="2145643"/>
                  </a:lnTo>
                  <a:lnTo>
                    <a:pt x="2145643" y="4291285"/>
                  </a:lnTo>
                  <a:lnTo>
                    <a:pt x="0" y="2145643"/>
                  </a:lnTo>
                  <a:close/>
                </a:path>
              </a:pathLst>
            </a:cu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10CB604-C099-5146-8471-C943A441C2C2}"/>
                </a:ext>
              </a:extLst>
            </p:cNvPr>
            <p:cNvSpPr txBox="1"/>
            <p:nvPr/>
          </p:nvSpPr>
          <p:spPr>
            <a:xfrm>
              <a:off x="5976604" y="6138580"/>
              <a:ext cx="6070180" cy="566917"/>
            </a:xfrm>
            <a:prstGeom prst="rect">
              <a:avLst/>
            </a:prstGeom>
            <a:solidFill>
              <a:srgbClr val="000000">
                <a:alpha val="50000"/>
              </a:srgbClr>
            </a:solidFill>
            <a:ln>
              <a:noFill/>
            </a:ln>
          </p:spPr>
          <p:txBody>
            <a:bodyPr wrap="square" rtlCol="0" anchor="ctr">
              <a:noAutofit/>
            </a:bodyPr>
            <a:lstStyle/>
            <a:p>
              <a:pPr algn="ctr">
                <a:spcAft>
                  <a:spcPts val="600"/>
                </a:spcAft>
              </a:pPr>
              <a:r>
                <a:rPr lang="en-US" sz="1050" i="1" dirty="0">
                  <a:solidFill>
                    <a:srgbClr val="FFFFFF"/>
                  </a:solidFill>
                </a:rPr>
                <a:t>“</a:t>
              </a:r>
              <a:r>
                <a:rPr lang="en-US" sz="1050" i="1" dirty="0" err="1">
                  <a:solidFill>
                    <a:srgbClr val="FFFFFF"/>
                  </a:solidFill>
                </a:rPr>
                <a:t>Sveriges</a:t>
              </a:r>
              <a:r>
                <a:rPr lang="en-US" sz="1050" i="1" dirty="0">
                  <a:solidFill>
                    <a:srgbClr val="FFFFFF"/>
                  </a:solidFill>
                </a:rPr>
                <a:t> </a:t>
              </a:r>
              <a:r>
                <a:rPr lang="en-US" sz="1050" i="1" dirty="0" err="1">
                  <a:solidFill>
                    <a:srgbClr val="FFFFFF"/>
                  </a:solidFill>
                </a:rPr>
                <a:t>Riksbank</a:t>
              </a:r>
              <a:r>
                <a:rPr lang="en-US" sz="1050" i="1" dirty="0">
                  <a:solidFill>
                    <a:srgbClr val="FFFFFF"/>
                  </a:solidFill>
                </a:rPr>
                <a:t> Prize in Economic Sciences in Memory of Alfred Nobel” in 2020 (Paul Milgrom &amp; Robert Wilson); 2012 (Al Roth &amp; Lloyd Shapley); 2007 (Roger Myerson, Leonid </a:t>
              </a:r>
              <a:r>
                <a:rPr lang="en-US" sz="1050" i="1" dirty="0" err="1">
                  <a:solidFill>
                    <a:srgbClr val="FFFFFF"/>
                  </a:solidFill>
                </a:rPr>
                <a:t>Hurwicz</a:t>
              </a:r>
              <a:r>
                <a:rPr lang="en-US" sz="1050" i="1" dirty="0">
                  <a:solidFill>
                    <a:srgbClr val="FFFFFF"/>
                  </a:solidFill>
                </a:rPr>
                <a:t>, &amp; Eric </a:t>
              </a:r>
              <a:r>
                <a:rPr lang="en-US" sz="1050" i="1" dirty="0" err="1">
                  <a:solidFill>
                    <a:srgbClr val="FFFFFF"/>
                  </a:solidFill>
                </a:rPr>
                <a:t>Maskin</a:t>
              </a:r>
              <a:r>
                <a:rPr lang="en-US" sz="1050" i="1" dirty="0">
                  <a:solidFill>
                    <a:srgbClr val="FFFFFF"/>
                  </a:solidFill>
                </a:rPr>
                <a:t>).</a:t>
              </a:r>
            </a:p>
          </p:txBody>
        </p:sp>
        <p:pic>
          <p:nvPicPr>
            <p:cNvPr id="1034" name="Picture 10" descr="Nobel Prize - Wikipedia">
              <a:extLst>
                <a:ext uri="{FF2B5EF4-FFF2-40B4-BE49-F238E27FC236}">
                  <a16:creationId xmlns:a16="http://schemas.microsoft.com/office/drawing/2014/main" id="{EF12CBDF-1B06-E149-8E28-5DB208EF42FB}"/>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7964568" y="2513209"/>
              <a:ext cx="1983438" cy="195170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1479842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 name="Challenge: Individual Rationality"/>
          <p:cNvSpPr txBox="1">
            <a:spLocks noGrp="1"/>
          </p:cNvSpPr>
          <p:nvPr>
            <p:ph type="title"/>
          </p:nvPr>
        </p:nvSpPr>
        <p:spPr>
          <a:prstGeom prst="rect">
            <a:avLst/>
          </a:prstGeom>
        </p:spPr>
        <p:txBody>
          <a:bodyPr/>
          <a:lstStyle/>
          <a:p>
            <a:r>
              <a:t>Challenge: Individual Rationality</a:t>
            </a:r>
          </a:p>
        </p:txBody>
      </p:sp>
      <p:sp>
        <p:nvSpPr>
          <p:cNvPr id="228" name="RegretNet’s architecture enforces individual rationality exactly…"/>
          <p:cNvSpPr txBox="1">
            <a:spLocks noGrp="1"/>
          </p:cNvSpPr>
          <p:nvPr>
            <p:ph type="body" idx="1"/>
          </p:nvPr>
        </p:nvSpPr>
        <p:spPr>
          <a:prstGeom prst="rect">
            <a:avLst/>
          </a:prstGeom>
        </p:spPr>
        <p:txBody>
          <a:bodyPr/>
          <a:lstStyle/>
          <a:p>
            <a:pPr marL="0" indent="0">
              <a:buNone/>
            </a:pPr>
            <a:r>
              <a:rPr dirty="0" err="1"/>
              <a:t>RegretNet’s</a:t>
            </a:r>
            <a:r>
              <a:rPr dirty="0"/>
              <a:t> architecture enforces individual rationality exactly</a:t>
            </a:r>
          </a:p>
          <a:p>
            <a:r>
              <a:rPr dirty="0"/>
              <a:t>In </a:t>
            </a:r>
            <a:r>
              <a:rPr lang="en-US" dirty="0"/>
              <a:t>an ILP</a:t>
            </a:r>
            <a:r>
              <a:rPr dirty="0"/>
              <a:t>, this </a:t>
            </a:r>
            <a:r>
              <a:rPr lang="en-US" dirty="0"/>
              <a:t>is</a:t>
            </a:r>
            <a:r>
              <a:rPr dirty="0"/>
              <a:t> a </a:t>
            </a:r>
            <a:r>
              <a:rPr lang="en-US" dirty="0"/>
              <a:t>(nonconvex) </a:t>
            </a:r>
            <a:r>
              <a:rPr dirty="0"/>
              <a:t>bilinear equality constraint</a:t>
            </a:r>
            <a:r>
              <a:rPr lang="en-US" dirty="0"/>
              <a:t> (product of two disjoint variables, i.e., “charge payment </a:t>
            </a:r>
            <a:r>
              <a:rPr lang="en-US" dirty="0" err="1"/>
              <a:t>iff</a:t>
            </a:r>
            <a:r>
              <a:rPr lang="en-US" dirty="0"/>
              <a:t> allocated item”).</a:t>
            </a:r>
          </a:p>
          <a:p>
            <a:endParaRPr lang="en-US" dirty="0"/>
          </a:p>
          <a:p>
            <a:pPr marL="0" indent="0">
              <a:buNone/>
            </a:pPr>
            <a:r>
              <a:rPr lang="en-US" dirty="0"/>
              <a:t>Two solutions we’ve tried:</a:t>
            </a:r>
            <a:endParaRPr dirty="0"/>
          </a:p>
          <a:p>
            <a:r>
              <a:rPr lang="en-US" dirty="0"/>
              <a:t>E</a:t>
            </a:r>
            <a:r>
              <a:rPr dirty="0"/>
              <a:t>liminate it and add a penalty term to encourage IR instead.</a:t>
            </a:r>
            <a:endParaRPr lang="en-US" dirty="0"/>
          </a:p>
          <a:p>
            <a:r>
              <a:rPr lang="en-US" dirty="0"/>
              <a:t>Surprisingly, the newest version of </a:t>
            </a:r>
            <a:r>
              <a:rPr lang="en-US" dirty="0" err="1"/>
              <a:t>Gurobi</a:t>
            </a:r>
            <a:r>
              <a:rPr lang="en-US" dirty="0"/>
              <a:t>* can deal with these …</a:t>
            </a:r>
            <a:endParaRPr dirty="0"/>
          </a:p>
        </p:txBody>
      </p:sp>
      <p:sp>
        <p:nvSpPr>
          <p:cNvPr id="2" name="Slide Number Placeholder 1">
            <a:extLst>
              <a:ext uri="{FF2B5EF4-FFF2-40B4-BE49-F238E27FC236}">
                <a16:creationId xmlns:a16="http://schemas.microsoft.com/office/drawing/2014/main" id="{A10EAD09-DE3B-B44A-97C5-055920D1F68B}"/>
              </a:ext>
            </a:extLst>
          </p:cNvPr>
          <p:cNvSpPr>
            <a:spLocks noGrp="1"/>
          </p:cNvSpPr>
          <p:nvPr>
            <p:ph type="sldNum" sz="quarter" idx="2"/>
          </p:nvPr>
        </p:nvSpPr>
        <p:spPr/>
        <p:txBody>
          <a:bodyPr/>
          <a:lstStyle/>
          <a:p>
            <a:fld id="{86CB4B4D-7CA3-9044-876B-883B54F8677D}" type="slidenum">
              <a:rPr lang="en-US" smtClean="0"/>
              <a:t>30</a:t>
            </a:fld>
            <a:endParaRPr lang="en-US"/>
          </a:p>
        </p:txBody>
      </p:sp>
      <p:sp>
        <p:nvSpPr>
          <p:cNvPr id="3" name="TextBox 2">
            <a:extLst>
              <a:ext uri="{FF2B5EF4-FFF2-40B4-BE49-F238E27FC236}">
                <a16:creationId xmlns:a16="http://schemas.microsoft.com/office/drawing/2014/main" id="{D8CF156E-D080-B643-A28B-072C37A0C064}"/>
              </a:ext>
            </a:extLst>
          </p:cNvPr>
          <p:cNvSpPr txBox="1"/>
          <p:nvPr/>
        </p:nvSpPr>
        <p:spPr>
          <a:xfrm>
            <a:off x="838200" y="6231265"/>
            <a:ext cx="9001496" cy="523220"/>
          </a:xfrm>
          <a:prstGeom prst="rect">
            <a:avLst/>
          </a:prstGeom>
          <a:noFill/>
        </p:spPr>
        <p:txBody>
          <a:bodyPr wrap="square" rtlCol="0">
            <a:spAutoFit/>
          </a:bodyPr>
          <a:lstStyle/>
          <a:p>
            <a:r>
              <a:rPr lang="en-US" sz="1400" dirty="0"/>
              <a:t>* </a:t>
            </a:r>
            <a:r>
              <a:rPr lang="en-US" sz="1400" dirty="0" err="1"/>
              <a:t>Gurobi</a:t>
            </a:r>
            <a:r>
              <a:rPr lang="en-US" sz="1400" dirty="0"/>
              <a:t> 9.1 and later: “Bilinear constraints are a special case of non-convex quadratic constraints, and the algorithms </a:t>
            </a:r>
            <a:r>
              <a:rPr lang="en-US" sz="1400" dirty="0" err="1"/>
              <a:t>Gurobi</a:t>
            </a:r>
            <a:r>
              <a:rPr lang="en-US" sz="1400" dirty="0"/>
              <a:t> uses to handle the latter are also well suited to solving bilinear programming problems.”</a:t>
            </a:r>
          </a:p>
        </p:txBody>
      </p:sp>
      <p:pic>
        <p:nvPicPr>
          <p:cNvPr id="10242" name="Picture 2" descr="Young Businessman Doing Some Magic Over His Laptop, Uses Pink.. Stock  Photo, Picture And Royalty Free Image. Image 11617414.">
            <a:extLst>
              <a:ext uri="{FF2B5EF4-FFF2-40B4-BE49-F238E27FC236}">
                <a16:creationId xmlns:a16="http://schemas.microsoft.com/office/drawing/2014/main" id="{CFD51936-0E27-F643-AD18-D155761645E9}"/>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178040" y="5305288"/>
            <a:ext cx="1837127" cy="1449197"/>
          </a:xfrm>
          <a:prstGeom prst="rect">
            <a:avLst/>
          </a:prstGeom>
          <a:noFill/>
        </p:spPr>
      </p:pic>
    </p:spTree>
    <p:extLst>
      <p:ext uri="{BB962C8B-B14F-4D97-AF65-F5344CB8AC3E}">
        <p14:creationId xmlns:p14="http://schemas.microsoft.com/office/powerpoint/2010/main" val="39855390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 grpId="0" uiExpand="1" build="p"/>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Results"/>
          <p:cNvSpPr txBox="1">
            <a:spLocks noGrp="1"/>
          </p:cNvSpPr>
          <p:nvPr>
            <p:ph type="title"/>
          </p:nvPr>
        </p:nvSpPr>
        <p:spPr>
          <a:prstGeom prst="rect">
            <a:avLst/>
          </a:prstGeom>
        </p:spPr>
        <p:txBody>
          <a:bodyPr/>
          <a:lstStyle/>
          <a:p>
            <a:r>
              <a:rPr lang="en-US" dirty="0"/>
              <a:t>Experimental </a:t>
            </a:r>
            <a:r>
              <a:rPr dirty="0"/>
              <a:t>Results</a:t>
            </a:r>
            <a:r>
              <a:rPr lang="en-US" dirty="0"/>
              <a:t>: Certifying </a:t>
            </a:r>
            <a:r>
              <a:rPr lang="en-US" dirty="0" err="1"/>
              <a:t>RegretNet</a:t>
            </a:r>
            <a:endParaRPr dirty="0"/>
          </a:p>
        </p:txBody>
      </p:sp>
      <p:pic>
        <p:nvPicPr>
          <p:cNvPr id="231" name="fillstyle_regret_points.pdf" descr="fillstyle_regret_points.pd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85283" y="1920039"/>
            <a:ext cx="5517025" cy="2758513"/>
          </a:xfrm>
          <a:prstGeom prst="rect">
            <a:avLst/>
          </a:prstGeom>
          <a:ln w="12700">
            <a:miter lim="400000"/>
          </a:ln>
        </p:spPr>
      </p:pic>
      <p:pic>
        <p:nvPicPr>
          <p:cNvPr id="232" name="Image" descr="Image"/>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854863" y="2247137"/>
            <a:ext cx="6076545" cy="1846951"/>
          </a:xfrm>
          <a:prstGeom prst="rect">
            <a:avLst/>
          </a:prstGeom>
          <a:ln w="12700">
            <a:miter lim="400000"/>
          </a:ln>
        </p:spPr>
      </p:pic>
      <p:sp>
        <p:nvSpPr>
          <p:cNvPr id="2" name="Slide Number Placeholder 1">
            <a:extLst>
              <a:ext uri="{FF2B5EF4-FFF2-40B4-BE49-F238E27FC236}">
                <a16:creationId xmlns:a16="http://schemas.microsoft.com/office/drawing/2014/main" id="{BF188CE5-FEAE-574B-BBA1-00F0E86F6B24}"/>
              </a:ext>
            </a:extLst>
          </p:cNvPr>
          <p:cNvSpPr>
            <a:spLocks noGrp="1"/>
          </p:cNvSpPr>
          <p:nvPr>
            <p:ph type="sldNum" sz="quarter" idx="2"/>
          </p:nvPr>
        </p:nvSpPr>
        <p:spPr/>
        <p:txBody>
          <a:bodyPr/>
          <a:lstStyle/>
          <a:p>
            <a:fld id="{86CB4B4D-7CA3-9044-876B-883B54F8677D}" type="slidenum">
              <a:rPr lang="en-US" smtClean="0"/>
              <a:t>31</a:t>
            </a:fld>
            <a:endParaRPr lang="en-US"/>
          </a:p>
        </p:txBody>
      </p:sp>
      <p:sp>
        <p:nvSpPr>
          <p:cNvPr id="7" name="TextBox 6">
            <a:extLst>
              <a:ext uri="{FF2B5EF4-FFF2-40B4-BE49-F238E27FC236}">
                <a16:creationId xmlns:a16="http://schemas.microsoft.com/office/drawing/2014/main" id="{32BBDE32-9A0C-FC44-BD46-7D5F36B453AB}"/>
              </a:ext>
            </a:extLst>
          </p:cNvPr>
          <p:cNvSpPr txBox="1"/>
          <p:nvPr/>
        </p:nvSpPr>
        <p:spPr>
          <a:xfrm>
            <a:off x="838200" y="4929405"/>
            <a:ext cx="4921332"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400" dirty="0"/>
              <a:t>2 items, 1 bidder, normal </a:t>
            </a:r>
            <a:r>
              <a:rPr lang="en-US" sz="1400" dirty="0" err="1"/>
              <a:t>RegretNet</a:t>
            </a:r>
            <a:r>
              <a:rPr lang="en-US" sz="1400" dirty="0"/>
              <a:t>: </a:t>
            </a:r>
            <a:r>
              <a:rPr lang="en-US" sz="1400" dirty="0">
                <a:solidFill>
                  <a:srgbClr val="0070C0"/>
                </a:solidFill>
              </a:rPr>
              <a:t>blue circles</a:t>
            </a:r>
            <a:r>
              <a:rPr lang="en-US" sz="1400" dirty="0"/>
              <a:t> are truthful bids, </a:t>
            </a:r>
            <a:r>
              <a:rPr lang="en-US" sz="1400" dirty="0">
                <a:solidFill>
                  <a:srgbClr val="FF0000"/>
                </a:solidFill>
              </a:rPr>
              <a:t>red circles</a:t>
            </a:r>
            <a:r>
              <a:rPr lang="en-US" sz="1400" dirty="0"/>
              <a:t> are (non-truthful) bids that result in gain &gt;0.005 computed by our certifier.</a:t>
            </a:r>
            <a:endParaRPr kumimoji="0" lang="en-US" sz="1400" b="0" i="0" u="none" strike="noStrike" cap="none" spc="0" normalizeH="0" baseline="0" dirty="0">
              <a:ln>
                <a:noFill/>
              </a:ln>
              <a:solidFill>
                <a:srgbClr val="535353"/>
              </a:solidFill>
              <a:effectLst/>
              <a:uFillTx/>
              <a:latin typeface="+mn-lt"/>
              <a:ea typeface="+mn-ea"/>
              <a:cs typeface="+mn-cs"/>
              <a:sym typeface="Gill Sans Light"/>
            </a:endParaRPr>
          </a:p>
        </p:txBody>
      </p:sp>
      <p:sp>
        <p:nvSpPr>
          <p:cNvPr id="9" name="TextBox 8">
            <a:extLst>
              <a:ext uri="{FF2B5EF4-FFF2-40B4-BE49-F238E27FC236}">
                <a16:creationId xmlns:a16="http://schemas.microsoft.com/office/drawing/2014/main" id="{7A20580D-C06C-5B43-910A-6159C0C8605C}"/>
              </a:ext>
            </a:extLst>
          </p:cNvPr>
          <p:cNvSpPr txBox="1"/>
          <p:nvPr/>
        </p:nvSpPr>
        <p:spPr>
          <a:xfrm>
            <a:off x="6432470" y="4929404"/>
            <a:ext cx="4921332" cy="7489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r>
              <a:rPr lang="en-US" sz="1400" dirty="0"/>
              <a:t>Comparison of empirical regret (computed via ”normal” gradient-based approximation a la </a:t>
            </a:r>
            <a:r>
              <a:rPr lang="en-US" sz="1400" dirty="0" err="1"/>
              <a:t>RegretNet</a:t>
            </a:r>
            <a:r>
              <a:rPr lang="en-US" sz="1400" dirty="0"/>
              <a:t>) to our certified regret, under hard IR and regularized IR training.</a:t>
            </a:r>
            <a:endParaRPr kumimoji="0" lang="en-US" sz="1400" b="0" i="0" u="none" strike="noStrike" cap="none" spc="0" normalizeH="0" baseline="0" dirty="0">
              <a:ln>
                <a:noFill/>
              </a:ln>
              <a:solidFill>
                <a:srgbClr val="535353"/>
              </a:solidFill>
              <a:effectLst/>
              <a:uFillTx/>
              <a:latin typeface="+mn-lt"/>
              <a:ea typeface="+mn-ea"/>
              <a:cs typeface="+mn-cs"/>
              <a:sym typeface="Gill Sans Light"/>
            </a:endParaRPr>
          </a:p>
        </p:txBody>
      </p:sp>
    </p:spTree>
    <p:extLst>
      <p:ext uri="{BB962C8B-B14F-4D97-AF65-F5344CB8AC3E}">
        <p14:creationId xmlns:p14="http://schemas.microsoft.com/office/powerpoint/2010/main" val="260069925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 name="Future work"/>
          <p:cNvSpPr txBox="1">
            <a:spLocks noGrp="1"/>
          </p:cNvSpPr>
          <p:nvPr>
            <p:ph type="title"/>
          </p:nvPr>
        </p:nvSpPr>
        <p:spPr>
          <a:prstGeom prst="rect">
            <a:avLst/>
          </a:prstGeom>
        </p:spPr>
        <p:txBody>
          <a:bodyPr/>
          <a:lstStyle/>
          <a:p>
            <a:r>
              <a:rPr lang="en-US" dirty="0"/>
              <a:t>Certifying Auction Networks: Discussion</a:t>
            </a:r>
            <a:endParaRPr dirty="0"/>
          </a:p>
        </p:txBody>
      </p:sp>
      <p:sp>
        <p:nvSpPr>
          <p:cNvPr id="236" name="Scaling certificates to larger auctions…"/>
          <p:cNvSpPr txBox="1">
            <a:spLocks noGrp="1"/>
          </p:cNvSpPr>
          <p:nvPr>
            <p:ph type="body" idx="1"/>
          </p:nvPr>
        </p:nvSpPr>
        <p:spPr>
          <a:prstGeom prst="rect">
            <a:avLst/>
          </a:prstGeom>
        </p:spPr>
        <p:txBody>
          <a:bodyPr>
            <a:normAutofit fontScale="92500"/>
          </a:bodyPr>
          <a:lstStyle/>
          <a:p>
            <a:pPr marL="0" indent="0">
              <a:buNone/>
            </a:pPr>
            <a:r>
              <a:rPr lang="en-US" dirty="0" err="1"/>
              <a:t>RegretNet’s</a:t>
            </a:r>
            <a:r>
              <a:rPr lang="en-US" dirty="0"/>
              <a:t> gradient-based approximate computation </a:t>
            </a:r>
            <a:r>
              <a:rPr lang="en-US" b="1" dirty="0"/>
              <a:t>underestimates</a:t>
            </a:r>
            <a:r>
              <a:rPr lang="en-US" dirty="0"/>
              <a:t> regret </a:t>
            </a:r>
            <a:r>
              <a:rPr lang="en-US" dirty="0">
                <a:sym typeface="Wingdings" pitchFamily="2" charset="2"/>
              </a:rPr>
              <a:t> will not reach global optimality</a:t>
            </a:r>
          </a:p>
          <a:p>
            <a:pPr marL="0" indent="0">
              <a:buNone/>
            </a:pPr>
            <a:r>
              <a:rPr lang="en-US" dirty="0">
                <a:sym typeface="Wingdings" pitchFamily="2" charset="2"/>
              </a:rPr>
              <a:t>We can produce bounds on the </a:t>
            </a:r>
            <a:r>
              <a:rPr lang="en-US" b="1" dirty="0">
                <a:sym typeface="Wingdings" pitchFamily="2" charset="2"/>
              </a:rPr>
              <a:t>maximum</a:t>
            </a:r>
            <a:r>
              <a:rPr lang="en-US" dirty="0">
                <a:sym typeface="Wingdings" pitchFamily="2" charset="2"/>
              </a:rPr>
              <a:t> regret a player could suffer under a particular valuation profile</a:t>
            </a:r>
          </a:p>
          <a:p>
            <a:r>
              <a:rPr lang="en-US" dirty="0"/>
              <a:t>Nice to maintain provable properties with deep learned mechanisms!</a:t>
            </a:r>
          </a:p>
          <a:p>
            <a:pPr marL="0" indent="0">
              <a:buNone/>
            </a:pPr>
            <a:r>
              <a:rPr lang="en-US" b="1" dirty="0"/>
              <a:t>Scalability</a:t>
            </a:r>
            <a:r>
              <a:rPr lang="en-US" dirty="0"/>
              <a:t> remains an issue (but our ILP solution method is relatively naïve)</a:t>
            </a:r>
          </a:p>
          <a:p>
            <a:pPr marL="0" indent="0">
              <a:buNone/>
            </a:pPr>
            <a:r>
              <a:rPr lang="en-US" b="1" dirty="0"/>
              <a:t>Local bounds</a:t>
            </a:r>
            <a:r>
              <a:rPr lang="en-US" dirty="0"/>
              <a:t> only – but enough local bounds do guarantee global properties “with high probability” – future work is </a:t>
            </a:r>
            <a:r>
              <a:rPr lang="en-US" b="1" dirty="0"/>
              <a:t>global</a:t>
            </a:r>
            <a:r>
              <a:rPr lang="en-US" dirty="0"/>
              <a:t> bounds on regret</a:t>
            </a:r>
            <a:endParaRPr lang="en-US" b="1" dirty="0"/>
          </a:p>
          <a:p>
            <a:pPr marL="0" indent="0">
              <a:buNone/>
            </a:pPr>
            <a:endParaRPr dirty="0"/>
          </a:p>
          <a:p>
            <a:endParaRPr dirty="0"/>
          </a:p>
        </p:txBody>
      </p:sp>
      <p:sp>
        <p:nvSpPr>
          <p:cNvPr id="2" name="Slide Number Placeholder 1">
            <a:extLst>
              <a:ext uri="{FF2B5EF4-FFF2-40B4-BE49-F238E27FC236}">
                <a16:creationId xmlns:a16="http://schemas.microsoft.com/office/drawing/2014/main" id="{E9481E23-1160-8C44-8436-172A60BF2596}"/>
              </a:ext>
            </a:extLst>
          </p:cNvPr>
          <p:cNvSpPr>
            <a:spLocks noGrp="1"/>
          </p:cNvSpPr>
          <p:nvPr>
            <p:ph type="sldNum" sz="quarter" idx="2"/>
          </p:nvPr>
        </p:nvSpPr>
        <p:spPr/>
        <p:txBody>
          <a:bodyPr/>
          <a:lstStyle/>
          <a:p>
            <a:fld id="{86CB4B4D-7CA3-9044-876B-883B54F8677D}" type="slidenum">
              <a:rPr lang="en-US" smtClean="0"/>
              <a:t>32</a:t>
            </a:fld>
            <a:endParaRPr lang="en-US"/>
          </a:p>
        </p:txBody>
      </p:sp>
    </p:spTree>
    <p:extLst>
      <p:ext uri="{BB962C8B-B14F-4D97-AF65-F5344CB8AC3E}">
        <p14:creationId xmlns:p14="http://schemas.microsoft.com/office/powerpoint/2010/main" val="6183603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3FE937F-A3EA-504B-B885-D341053D02D2}"/>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3800"/>
              <a:t>Learning Revenue-Maximizing Auctions With Differentiable Matching</a:t>
            </a:r>
          </a:p>
        </p:txBody>
      </p:sp>
      <p:sp>
        <p:nvSpPr>
          <p:cNvPr id="71" name="Freeform: Shape 7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194" name="Picture 2" descr="Why Match's Stock Has Caught Fire | Barron's">
            <a:extLst>
              <a:ext uri="{FF2B5EF4-FFF2-40B4-BE49-F238E27FC236}">
                <a16:creationId xmlns:a16="http://schemas.microsoft.com/office/drawing/2014/main" id="{5D4899DB-1D52-ED46-92C6-52F96924C4B1}"/>
              </a:ext>
            </a:extLst>
          </p:cNvPr>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1"/>
          <a:stretch/>
        </p:blipFill>
        <p:spPr bwMode="auto">
          <a:xfrm>
            <a:off x="20" y="10"/>
            <a:ext cx="6024134" cy="6857990"/>
          </a:xfrm>
          <a:custGeom>
            <a:avLst/>
            <a:gdLst/>
            <a:ahLst/>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9236D99-0C38-C240-9BA1-93FBAA03D495}"/>
              </a:ext>
            </a:extLst>
          </p:cNvPr>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86CB4B4D-7CA3-9044-876B-883B54F8677D}" type="slidenum">
              <a:rPr lang="en-US" sz="1500">
                <a:solidFill>
                  <a:srgbClr val="FFFFFF"/>
                </a:solidFill>
                <a:latin typeface="Calibri" panose="020F0502020204030204"/>
              </a:rPr>
              <a:pPr algn="ctr">
                <a:spcAft>
                  <a:spcPts val="600"/>
                </a:spcAft>
                <a:defRPr/>
              </a:pPr>
              <a:t>33</a:t>
            </a:fld>
            <a:endParaRPr lang="en-US" sz="1500">
              <a:solidFill>
                <a:srgbClr val="FFFFFF"/>
              </a:solidFill>
              <a:latin typeface="Calibri" panose="020F0502020204030204"/>
            </a:endParaRPr>
          </a:p>
        </p:txBody>
      </p:sp>
      <p:sp>
        <p:nvSpPr>
          <p:cNvPr id="2" name="Footer Placeholder 1">
            <a:extLst>
              <a:ext uri="{FF2B5EF4-FFF2-40B4-BE49-F238E27FC236}">
                <a16:creationId xmlns:a16="http://schemas.microsoft.com/office/drawing/2014/main" id="{0953EE84-6CC9-264E-B030-8D3C110A17A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330714122"/>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AD82B-2964-8743-A188-D1A457BEAF63}"/>
              </a:ext>
            </a:extLst>
          </p:cNvPr>
          <p:cNvSpPr>
            <a:spLocks noGrp="1"/>
          </p:cNvSpPr>
          <p:nvPr>
            <p:ph type="title"/>
          </p:nvPr>
        </p:nvSpPr>
        <p:spPr>
          <a:xfrm>
            <a:off x="838200" y="365125"/>
            <a:ext cx="10515600" cy="1325563"/>
          </a:xfrm>
        </p:spPr>
        <p:txBody>
          <a:bodyPr/>
          <a:lstStyle/>
          <a:p>
            <a:r>
              <a:rPr lang="en-US" dirty="0" err="1"/>
              <a:t>RegretNet</a:t>
            </a:r>
            <a:r>
              <a:rPr lang="en-US" dirty="0"/>
              <a:t>: Feasible Allocation via </a:t>
            </a:r>
            <a:r>
              <a:rPr lang="en-US" dirty="0" err="1"/>
              <a:t>Softmax</a:t>
            </a:r>
            <a:endParaRPr lang="en-US" dirty="0"/>
          </a:p>
        </p:txBody>
      </p:sp>
      <p:sp>
        <p:nvSpPr>
          <p:cNvPr id="3" name="Content Placeholder 2">
            <a:extLst>
              <a:ext uri="{FF2B5EF4-FFF2-40B4-BE49-F238E27FC236}">
                <a16:creationId xmlns:a16="http://schemas.microsoft.com/office/drawing/2014/main" id="{D248796A-8FD8-BA48-9A9E-0D2B77C41CDC}"/>
              </a:ext>
            </a:extLst>
          </p:cNvPr>
          <p:cNvSpPr>
            <a:spLocks noGrp="1"/>
          </p:cNvSpPr>
          <p:nvPr>
            <p:ph idx="1"/>
          </p:nvPr>
        </p:nvSpPr>
        <p:spPr/>
        <p:txBody>
          <a:bodyPr>
            <a:normAutofit fontScale="92500" lnSpcReduction="10000"/>
          </a:bodyPr>
          <a:lstStyle/>
          <a:p>
            <a:pPr marL="0" indent="0">
              <a:buNone/>
            </a:pPr>
            <a:r>
              <a:rPr lang="en-US" dirty="0"/>
              <a:t>Feasibility of final allocation matrix is enforced via a mixture of </a:t>
            </a:r>
            <a:r>
              <a:rPr lang="en-US" dirty="0" err="1"/>
              <a:t>softmaxes</a:t>
            </a:r>
            <a:r>
              <a:rPr lang="en-US" dirty="0"/>
              <a:t> and mins (e.g., to prevent over-allocation) at output layer</a:t>
            </a:r>
          </a:p>
          <a:p>
            <a:r>
              <a:rPr lang="en-US" dirty="0"/>
              <a:t>Structure is dependent on the demand type of bidders</a:t>
            </a:r>
          </a:p>
          <a:p>
            <a:pPr marL="0" indent="0">
              <a:buNone/>
            </a:pPr>
            <a:br>
              <a:rPr lang="en-US" b="1" dirty="0"/>
            </a:br>
            <a:r>
              <a:rPr lang="en-US" b="1" dirty="0"/>
              <a:t>Example</a:t>
            </a:r>
            <a:r>
              <a:rPr lang="en-US" dirty="0"/>
              <a:t> (unit-demand), where bidders want at most one item:</a:t>
            </a:r>
          </a:p>
          <a:p>
            <a:r>
              <a:rPr lang="en-US" dirty="0" err="1">
                <a:sym typeface="Wingdings" pitchFamily="2" charset="2"/>
              </a:rPr>
              <a:t>Softmax</a:t>
            </a:r>
            <a:r>
              <a:rPr lang="en-US" dirty="0">
                <a:sym typeface="Wingdings" pitchFamily="2" charset="2"/>
              </a:rPr>
              <a:t> over rows (allocate at most 1 mass of any single item)</a:t>
            </a:r>
          </a:p>
          <a:p>
            <a:r>
              <a:rPr lang="en-US" dirty="0" err="1">
                <a:sym typeface="Wingdings" pitchFamily="2" charset="2"/>
              </a:rPr>
              <a:t>Softmax</a:t>
            </a:r>
            <a:r>
              <a:rPr lang="en-US" dirty="0">
                <a:sym typeface="Wingdings" pitchFamily="2" charset="2"/>
              </a:rPr>
              <a:t> over cols (allocate at most 1 “item mass” to a bidder)</a:t>
            </a:r>
          </a:p>
          <a:p>
            <a:r>
              <a:rPr lang="en-US" dirty="0">
                <a:sym typeface="Wingdings" pitchFamily="2" charset="2"/>
              </a:rPr>
              <a:t>Min over both enforces the unit-demand constraint</a:t>
            </a:r>
            <a:endParaRPr lang="en-US" dirty="0"/>
          </a:p>
          <a:p>
            <a:pPr marL="0" indent="0">
              <a:buNone/>
            </a:pPr>
            <a:br>
              <a:rPr lang="en-US" dirty="0"/>
            </a:br>
            <a:r>
              <a:rPr lang="en-US" dirty="0"/>
              <a:t>Combinatorial setting is similar, but needs separate output head for every possible bundle of items (= very large!)</a:t>
            </a:r>
          </a:p>
        </p:txBody>
      </p:sp>
      <p:sp>
        <p:nvSpPr>
          <p:cNvPr id="4" name="Footer Placeholder 3">
            <a:extLst>
              <a:ext uri="{FF2B5EF4-FFF2-40B4-BE49-F238E27FC236}">
                <a16:creationId xmlns:a16="http://schemas.microsoft.com/office/drawing/2014/main" id="{A7A1F820-F676-9E45-B52F-A0E6631FEF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D66D993-532D-BC4F-9FA3-4B98E93D1F5F}"/>
              </a:ext>
            </a:extLst>
          </p:cNvPr>
          <p:cNvSpPr>
            <a:spLocks noGrp="1"/>
          </p:cNvSpPr>
          <p:nvPr>
            <p:ph type="sldNum" sz="quarter" idx="12"/>
          </p:nvPr>
        </p:nvSpPr>
        <p:spPr/>
        <p:txBody>
          <a:bodyPr/>
          <a:lstStyle/>
          <a:p>
            <a:fld id="{E5AEC740-BABD-4C48-8F63-5465F5E4020A}" type="slidenum">
              <a:rPr lang="en-US" smtClean="0"/>
              <a:t>34</a:t>
            </a:fld>
            <a:endParaRPr lang="en-US"/>
          </a:p>
        </p:txBody>
      </p:sp>
    </p:spTree>
    <p:extLst>
      <p:ext uri="{BB962C8B-B14F-4D97-AF65-F5344CB8AC3E}">
        <p14:creationId xmlns:p14="http://schemas.microsoft.com/office/powerpoint/2010/main" val="6532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08882-2A01-434C-AAED-1A64BE257515}"/>
              </a:ext>
            </a:extLst>
          </p:cNvPr>
          <p:cNvSpPr>
            <a:spLocks noGrp="1"/>
          </p:cNvSpPr>
          <p:nvPr>
            <p:ph type="title"/>
          </p:nvPr>
        </p:nvSpPr>
        <p:spPr/>
        <p:txBody>
          <a:bodyPr/>
          <a:lstStyle/>
          <a:p>
            <a:r>
              <a:rPr lang="en-US" dirty="0"/>
              <a:t>Feasible Allocation via Matching LP?</a:t>
            </a:r>
          </a:p>
        </p:txBody>
      </p:sp>
      <p:sp>
        <p:nvSpPr>
          <p:cNvPr id="3" name="Content Placeholder 2">
            <a:extLst>
              <a:ext uri="{FF2B5EF4-FFF2-40B4-BE49-F238E27FC236}">
                <a16:creationId xmlns:a16="http://schemas.microsoft.com/office/drawing/2014/main" id="{984968AF-71CD-4C4D-99EE-75A1100BEDDF}"/>
              </a:ext>
            </a:extLst>
          </p:cNvPr>
          <p:cNvSpPr>
            <a:spLocks noGrp="1"/>
          </p:cNvSpPr>
          <p:nvPr>
            <p:ph idx="1"/>
          </p:nvPr>
        </p:nvSpPr>
        <p:spPr/>
        <p:txBody>
          <a:bodyPr>
            <a:normAutofit/>
          </a:bodyPr>
          <a:lstStyle/>
          <a:p>
            <a:pPr marL="0" indent="0">
              <a:buNone/>
            </a:pPr>
            <a:r>
              <a:rPr lang="en-US" dirty="0"/>
              <a:t>Feasible allocation of items to bidders is just a </a:t>
            </a:r>
            <a:r>
              <a:rPr lang="en-US" b="1" dirty="0"/>
              <a:t>bipartite matching</a:t>
            </a:r>
            <a:endParaRPr lang="en-US" dirty="0"/>
          </a:p>
          <a:p>
            <a:pPr marL="0" indent="0">
              <a:buNone/>
            </a:pPr>
            <a:r>
              <a:rPr lang="en-US" dirty="0"/>
              <a:t>Formulate as a (discrete) optimal transport problem:</a:t>
            </a:r>
          </a:p>
          <a:p>
            <a:r>
              <a:rPr lang="en-US" dirty="0"/>
              <a:t>“Move a set of masses to another place while minimizing cost”</a:t>
            </a:r>
          </a:p>
          <a:p>
            <a:r>
              <a:rPr lang="en-US" dirty="0"/>
              <a:t>Discrete version is a minimum cost bipartite matching!</a:t>
            </a:r>
          </a:p>
          <a:p>
            <a:pPr marL="0" indent="0">
              <a:buNone/>
            </a:pPr>
            <a:endParaRPr lang="en-US" dirty="0"/>
          </a:p>
          <a:p>
            <a:pPr marL="0" indent="0">
              <a:buNone/>
            </a:pPr>
            <a:endParaRPr lang="en-US" dirty="0"/>
          </a:p>
        </p:txBody>
      </p:sp>
      <p:sp>
        <p:nvSpPr>
          <p:cNvPr id="4" name="Footer Placeholder 3">
            <a:extLst>
              <a:ext uri="{FF2B5EF4-FFF2-40B4-BE49-F238E27FC236}">
                <a16:creationId xmlns:a16="http://schemas.microsoft.com/office/drawing/2014/main" id="{361FBE0E-0E32-4845-822C-01B64CAACE6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CDAD620-BFEF-C048-9481-7281B0BBBF78}"/>
              </a:ext>
            </a:extLst>
          </p:cNvPr>
          <p:cNvSpPr>
            <a:spLocks noGrp="1"/>
          </p:cNvSpPr>
          <p:nvPr>
            <p:ph type="sldNum" sz="quarter" idx="12"/>
          </p:nvPr>
        </p:nvSpPr>
        <p:spPr/>
        <p:txBody>
          <a:bodyPr/>
          <a:lstStyle/>
          <a:p>
            <a:fld id="{E5AEC740-BABD-4C48-8F63-5465F5E4020A}" type="slidenum">
              <a:rPr lang="en-US" smtClean="0"/>
              <a:t>35</a:t>
            </a:fld>
            <a:endParaRPr lang="en-US"/>
          </a:p>
        </p:txBody>
      </p:sp>
      <p:pic>
        <p:nvPicPr>
          <p:cNvPr id="7" name="Picture 6" descr="Chart&#10;&#10;Description automatically generated">
            <a:extLst>
              <a:ext uri="{FF2B5EF4-FFF2-40B4-BE49-F238E27FC236}">
                <a16:creationId xmlns:a16="http://schemas.microsoft.com/office/drawing/2014/main" id="{1C4D8D32-F0A8-9B44-93B2-E1B7DA4BC1C7}"/>
              </a:ext>
            </a:extLst>
          </p:cNvPr>
          <p:cNvPicPr>
            <a:picLocks noChangeAspect="1"/>
          </p:cNvPicPr>
          <p:nvPr/>
        </p:nvPicPr>
        <p:blipFill>
          <a:blip r:embed="rId3"/>
          <a:stretch>
            <a:fillRect/>
          </a:stretch>
        </p:blipFill>
        <p:spPr>
          <a:xfrm>
            <a:off x="1279071" y="3785948"/>
            <a:ext cx="5519057" cy="2570402"/>
          </a:xfrm>
          <a:prstGeom prst="rect">
            <a:avLst/>
          </a:prstGeom>
        </p:spPr>
      </p:pic>
      <p:sp>
        <p:nvSpPr>
          <p:cNvPr id="8" name="TextBox 7">
            <a:extLst>
              <a:ext uri="{FF2B5EF4-FFF2-40B4-BE49-F238E27FC236}">
                <a16:creationId xmlns:a16="http://schemas.microsoft.com/office/drawing/2014/main" id="{951AF314-3E0C-E342-91BD-A62A922713CF}"/>
              </a:ext>
            </a:extLst>
          </p:cNvPr>
          <p:cNvSpPr txBox="1"/>
          <p:nvPr/>
        </p:nvSpPr>
        <p:spPr>
          <a:xfrm>
            <a:off x="7102929" y="4193986"/>
            <a:ext cx="4457700" cy="1754326"/>
          </a:xfrm>
          <a:prstGeom prst="rect">
            <a:avLst/>
          </a:prstGeom>
          <a:noFill/>
        </p:spPr>
        <p:txBody>
          <a:bodyPr wrap="square" rtlCol="0">
            <a:spAutoFit/>
          </a:bodyPr>
          <a:lstStyle/>
          <a:p>
            <a:pPr marL="342900" indent="-342900">
              <a:buAutoNum type="arabicPeriod"/>
            </a:pPr>
            <a:r>
              <a:rPr lang="en-US" dirty="0"/>
              <a:t>Agents bid on items</a:t>
            </a:r>
          </a:p>
          <a:p>
            <a:pPr marL="342900" indent="-342900">
              <a:buAutoNum type="arabicPeriod"/>
            </a:pPr>
            <a:r>
              <a:rPr lang="en-US" dirty="0"/>
              <a:t>Inputs to feedforward network(s)</a:t>
            </a:r>
          </a:p>
          <a:p>
            <a:pPr marL="342900" indent="-342900">
              <a:buAutoNum type="arabicPeriod"/>
            </a:pPr>
            <a:r>
              <a:rPr lang="en-US" dirty="0"/>
              <a:t>Outputs become cost matrix for OT</a:t>
            </a:r>
          </a:p>
          <a:p>
            <a:pPr marL="342900" indent="-342900">
              <a:buAutoNum type="arabicPeriod"/>
            </a:pPr>
            <a:r>
              <a:rPr lang="en-US" dirty="0"/>
              <a:t>OT gives (approximate) permutation matrix, yielding allocation and charging agents payment based on value of items</a:t>
            </a:r>
          </a:p>
        </p:txBody>
      </p:sp>
    </p:spTree>
    <p:extLst>
      <p:ext uri="{BB962C8B-B14F-4D97-AF65-F5344CB8AC3E}">
        <p14:creationId xmlns:p14="http://schemas.microsoft.com/office/powerpoint/2010/main" val="2567431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57F42-08DD-3440-B035-89D9B27A6498}"/>
              </a:ext>
            </a:extLst>
          </p:cNvPr>
          <p:cNvSpPr>
            <a:spLocks noGrp="1"/>
          </p:cNvSpPr>
          <p:nvPr>
            <p:ph type="title"/>
          </p:nvPr>
        </p:nvSpPr>
        <p:spPr/>
        <p:txBody>
          <a:bodyPr/>
          <a:lstStyle/>
          <a:p>
            <a:r>
              <a:rPr lang="en-US" dirty="0"/>
              <a:t>Training</a:t>
            </a:r>
          </a:p>
        </p:txBody>
      </p:sp>
      <p:sp>
        <p:nvSpPr>
          <p:cNvPr id="3" name="Content Placeholder 2">
            <a:extLst>
              <a:ext uri="{FF2B5EF4-FFF2-40B4-BE49-F238E27FC236}">
                <a16:creationId xmlns:a16="http://schemas.microsoft.com/office/drawing/2014/main" id="{434853F4-9FCF-BF41-B5A5-9804BC24873F}"/>
              </a:ext>
            </a:extLst>
          </p:cNvPr>
          <p:cNvSpPr>
            <a:spLocks noGrp="1"/>
          </p:cNvSpPr>
          <p:nvPr>
            <p:ph idx="1"/>
          </p:nvPr>
        </p:nvSpPr>
        <p:spPr/>
        <p:txBody>
          <a:bodyPr/>
          <a:lstStyle/>
          <a:p>
            <a:pPr marL="0" indent="0">
              <a:buNone/>
            </a:pPr>
            <a:r>
              <a:rPr lang="en-US" dirty="0"/>
              <a:t>Lots of ways to solve discrete OT; we use the </a:t>
            </a:r>
            <a:r>
              <a:rPr lang="en-US" dirty="0" err="1"/>
              <a:t>Sinkhorn</a:t>
            </a:r>
            <a:r>
              <a:rPr lang="en-US" dirty="0"/>
              <a:t> algorithm:</a:t>
            </a:r>
          </a:p>
          <a:p>
            <a:r>
              <a:rPr lang="en-US" dirty="0"/>
              <a:t>Iterative, GPU-parallelizable solution method (for entropy regularized version OT problems)</a:t>
            </a:r>
          </a:p>
          <a:p>
            <a:endParaRPr lang="en-US" dirty="0"/>
          </a:p>
          <a:p>
            <a:endParaRPr lang="en-US" dirty="0"/>
          </a:p>
          <a:p>
            <a:pPr marL="0" indent="0">
              <a:buNone/>
            </a:pPr>
            <a:r>
              <a:rPr lang="en-US" b="1" dirty="0">
                <a:sym typeface="Wingdings" pitchFamily="2" charset="2"/>
              </a:rPr>
              <a:t>Forward pass:</a:t>
            </a:r>
            <a:r>
              <a:rPr lang="en-US" dirty="0">
                <a:sym typeface="Wingdings" pitchFamily="2" charset="2"/>
              </a:rPr>
              <a:t> </a:t>
            </a:r>
            <a:r>
              <a:rPr lang="en-US" dirty="0" err="1">
                <a:sym typeface="Wingdings" pitchFamily="2" charset="2"/>
              </a:rPr>
              <a:t>Sinkhorn</a:t>
            </a:r>
            <a:r>
              <a:rPr lang="en-US" dirty="0">
                <a:sym typeface="Wingdings" pitchFamily="2" charset="2"/>
              </a:rPr>
              <a:t> algorithm</a:t>
            </a:r>
          </a:p>
          <a:p>
            <a:pPr marL="0" indent="0">
              <a:buNone/>
            </a:pPr>
            <a:r>
              <a:rPr lang="en-US" b="1" dirty="0">
                <a:sym typeface="Wingdings" pitchFamily="2" charset="2"/>
              </a:rPr>
              <a:t>Backward pass:</a:t>
            </a:r>
            <a:r>
              <a:rPr lang="en-US" dirty="0">
                <a:sym typeface="Wingdings" pitchFamily="2" charset="2"/>
              </a:rPr>
              <a:t> use </a:t>
            </a:r>
            <a:r>
              <a:rPr lang="en-US" dirty="0" err="1">
                <a:sym typeface="Wingdings" pitchFamily="2" charset="2"/>
              </a:rPr>
              <a:t>autodiff</a:t>
            </a:r>
            <a:r>
              <a:rPr lang="en-US" dirty="0">
                <a:sym typeface="Wingdings" pitchFamily="2" charset="2"/>
              </a:rPr>
              <a:t> to backprop through several iterations of numerical operations of that iterative algorithm!</a:t>
            </a:r>
            <a:endParaRPr lang="en-US" dirty="0"/>
          </a:p>
        </p:txBody>
      </p:sp>
      <p:sp>
        <p:nvSpPr>
          <p:cNvPr id="4" name="Footer Placeholder 3">
            <a:extLst>
              <a:ext uri="{FF2B5EF4-FFF2-40B4-BE49-F238E27FC236}">
                <a16:creationId xmlns:a16="http://schemas.microsoft.com/office/drawing/2014/main" id="{8CDCB8F1-CB50-4C4C-953E-FC44257B5D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3F14BC-0DE0-A94A-B143-417F4B0493D5}"/>
              </a:ext>
            </a:extLst>
          </p:cNvPr>
          <p:cNvSpPr>
            <a:spLocks noGrp="1"/>
          </p:cNvSpPr>
          <p:nvPr>
            <p:ph type="sldNum" sz="quarter" idx="12"/>
          </p:nvPr>
        </p:nvSpPr>
        <p:spPr/>
        <p:txBody>
          <a:bodyPr/>
          <a:lstStyle/>
          <a:p>
            <a:fld id="{E5AEC740-BABD-4C48-8F63-5465F5E4020A}" type="slidenum">
              <a:rPr lang="en-US" smtClean="0"/>
              <a:t>36</a:t>
            </a:fld>
            <a:endParaRPr lang="en-US"/>
          </a:p>
        </p:txBody>
      </p:sp>
      <p:pic>
        <p:nvPicPr>
          <p:cNvPr id="7" name="Picture 6" descr="Diagram&#10;&#10;Description automatically generated">
            <a:extLst>
              <a:ext uri="{FF2B5EF4-FFF2-40B4-BE49-F238E27FC236}">
                <a16:creationId xmlns:a16="http://schemas.microsoft.com/office/drawing/2014/main" id="{259A782F-20A1-D94B-9EC7-60AAD980DBA5}"/>
              </a:ext>
            </a:extLst>
          </p:cNvPr>
          <p:cNvPicPr>
            <a:picLocks noChangeAspect="1"/>
          </p:cNvPicPr>
          <p:nvPr/>
        </p:nvPicPr>
        <p:blipFill>
          <a:blip r:embed="rId3"/>
          <a:stretch>
            <a:fillRect/>
          </a:stretch>
        </p:blipFill>
        <p:spPr>
          <a:xfrm>
            <a:off x="3536406" y="3167742"/>
            <a:ext cx="5119188" cy="1095546"/>
          </a:xfrm>
          <a:prstGeom prst="rect">
            <a:avLst/>
          </a:prstGeom>
        </p:spPr>
      </p:pic>
    </p:spTree>
    <p:extLst>
      <p:ext uri="{BB962C8B-B14F-4D97-AF65-F5344CB8AC3E}">
        <p14:creationId xmlns:p14="http://schemas.microsoft.com/office/powerpoint/2010/main" val="113033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43FB6-C922-A04B-A178-9654CB37C542}"/>
              </a:ext>
            </a:extLst>
          </p:cNvPr>
          <p:cNvSpPr>
            <a:spLocks noGrp="1"/>
          </p:cNvSpPr>
          <p:nvPr>
            <p:ph type="title"/>
          </p:nvPr>
        </p:nvSpPr>
        <p:spPr>
          <a:xfrm>
            <a:off x="648929" y="629266"/>
            <a:ext cx="3505495" cy="1622321"/>
          </a:xfrm>
        </p:spPr>
        <p:txBody>
          <a:bodyPr>
            <a:normAutofit/>
          </a:bodyPr>
          <a:lstStyle/>
          <a:p>
            <a:r>
              <a:rPr lang="en-US" dirty="0"/>
              <a:t>Sample Results</a:t>
            </a:r>
          </a:p>
        </p:txBody>
      </p:sp>
      <p:sp>
        <p:nvSpPr>
          <p:cNvPr id="3" name="Content Placeholder 2">
            <a:extLst>
              <a:ext uri="{FF2B5EF4-FFF2-40B4-BE49-F238E27FC236}">
                <a16:creationId xmlns:a16="http://schemas.microsoft.com/office/drawing/2014/main" id="{8ACEE569-C9E4-C94A-BCCA-FD842783E1B6}"/>
              </a:ext>
            </a:extLst>
          </p:cNvPr>
          <p:cNvSpPr>
            <a:spLocks noGrp="1"/>
          </p:cNvSpPr>
          <p:nvPr>
            <p:ph idx="1"/>
          </p:nvPr>
        </p:nvSpPr>
        <p:spPr>
          <a:xfrm>
            <a:off x="648931" y="2438400"/>
            <a:ext cx="3505494" cy="3785419"/>
          </a:xfrm>
        </p:spPr>
        <p:txBody>
          <a:bodyPr>
            <a:normAutofit/>
          </a:bodyPr>
          <a:lstStyle/>
          <a:p>
            <a:pPr marL="0" indent="0">
              <a:buNone/>
            </a:pPr>
            <a:r>
              <a:rPr lang="en-US" sz="2000" dirty="0"/>
              <a:t>2 items, 1 bidder, valuations drawn independently from U[0,1] for two cases:</a:t>
            </a:r>
          </a:p>
          <a:p>
            <a:r>
              <a:rPr lang="en-US" sz="2000" dirty="0"/>
              <a:t>Unit demand (right), which can be represented by </a:t>
            </a:r>
            <a:r>
              <a:rPr lang="en-US" sz="2000" dirty="0" err="1"/>
              <a:t>RegretNet</a:t>
            </a:r>
            <a:endParaRPr lang="en-US" sz="2000" dirty="0"/>
          </a:p>
          <a:p>
            <a:r>
              <a:rPr lang="en-US" sz="2000" dirty="0"/>
              <a:t>Exactly-one demand (left), which cannot!  Optimal mechanism due to </a:t>
            </a:r>
            <a:r>
              <a:rPr lang="en-US" sz="2000" dirty="0" err="1"/>
              <a:t>Kash</a:t>
            </a:r>
            <a:r>
              <a:rPr lang="en-US" sz="2000" dirty="0"/>
              <a:t> &amp; </a:t>
            </a:r>
            <a:r>
              <a:rPr lang="en-US" sz="2000" dirty="0" err="1"/>
              <a:t>Frongillo</a:t>
            </a:r>
            <a:r>
              <a:rPr lang="en-US" sz="2000" dirty="0"/>
              <a:t> [2016].</a:t>
            </a:r>
          </a:p>
          <a:p>
            <a:pPr marL="0" indent="0">
              <a:buNone/>
            </a:pPr>
            <a:endParaRPr lang="en-US"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hart, polygon&#10;&#10;Description automatically generated">
            <a:extLst>
              <a:ext uri="{FF2B5EF4-FFF2-40B4-BE49-F238E27FC236}">
                <a16:creationId xmlns:a16="http://schemas.microsoft.com/office/drawing/2014/main" id="{7732EFE0-694F-3E45-B18A-5989E34DAB1B}"/>
              </a:ext>
            </a:extLst>
          </p:cNvPr>
          <p:cNvPicPr>
            <a:picLocks noChangeAspect="1"/>
          </p:cNvPicPr>
          <p:nvPr/>
        </p:nvPicPr>
        <p:blipFill>
          <a:blip r:embed="rId3"/>
          <a:stretch>
            <a:fillRect/>
          </a:stretch>
        </p:blipFill>
        <p:spPr>
          <a:xfrm>
            <a:off x="5446933" y="807593"/>
            <a:ext cx="5937189" cy="5239568"/>
          </a:xfrm>
          <a:prstGeom prst="rect">
            <a:avLst/>
          </a:prstGeom>
          <a:effectLst/>
        </p:spPr>
      </p:pic>
      <p:sp>
        <p:nvSpPr>
          <p:cNvPr id="4" name="Footer Placeholder 3">
            <a:extLst>
              <a:ext uri="{FF2B5EF4-FFF2-40B4-BE49-F238E27FC236}">
                <a16:creationId xmlns:a16="http://schemas.microsoft.com/office/drawing/2014/main" id="{E6B28BB1-1C38-1C4E-ACA7-0634EADC3C38}"/>
              </a:ext>
            </a:extLst>
          </p:cNvPr>
          <p:cNvSpPr>
            <a:spLocks noGrp="1"/>
          </p:cNvSpPr>
          <p:nvPr>
            <p:ph type="ftr" sz="quarter" idx="11"/>
          </p:nvPr>
        </p:nvSpPr>
        <p:spPr>
          <a:xfrm>
            <a:off x="5123688" y="6356350"/>
            <a:ext cx="4114800" cy="365125"/>
          </a:xfrm>
        </p:spPr>
        <p:txBody>
          <a:bodyPr>
            <a:normAutofit/>
          </a:bodyPr>
          <a:lstStyle/>
          <a:p>
            <a:pPr algn="l">
              <a:spcAft>
                <a:spcPts val="600"/>
              </a:spcAft>
            </a:pPr>
            <a:endParaRPr lang="en-US">
              <a:solidFill>
                <a:srgbClr val="303030"/>
              </a:solidFill>
            </a:endParaRPr>
          </a:p>
        </p:txBody>
      </p:sp>
      <p:sp>
        <p:nvSpPr>
          <p:cNvPr id="5" name="Slide Number Placeholder 4">
            <a:extLst>
              <a:ext uri="{FF2B5EF4-FFF2-40B4-BE49-F238E27FC236}">
                <a16:creationId xmlns:a16="http://schemas.microsoft.com/office/drawing/2014/main" id="{3C472F62-BBCB-0F49-A1D2-C4DFA2DBBB05}"/>
              </a:ext>
            </a:extLst>
          </p:cNvPr>
          <p:cNvSpPr>
            <a:spLocks noGrp="1"/>
          </p:cNvSpPr>
          <p:nvPr>
            <p:ph type="sldNum" sz="quarter" idx="12"/>
          </p:nvPr>
        </p:nvSpPr>
        <p:spPr>
          <a:xfrm>
            <a:off x="8610600" y="6356350"/>
            <a:ext cx="2743200" cy="365125"/>
          </a:xfrm>
        </p:spPr>
        <p:txBody>
          <a:bodyPr>
            <a:normAutofit/>
          </a:bodyPr>
          <a:lstStyle/>
          <a:p>
            <a:pPr>
              <a:spcAft>
                <a:spcPts val="600"/>
              </a:spcAft>
            </a:pPr>
            <a:fld id="{E5AEC740-BABD-4C48-8F63-5465F5E4020A}" type="slidenum">
              <a:rPr lang="en-US">
                <a:solidFill>
                  <a:srgbClr val="303030"/>
                </a:solidFill>
              </a:rPr>
              <a:pPr>
                <a:spcAft>
                  <a:spcPts val="600"/>
                </a:spcAft>
              </a:pPr>
              <a:t>37</a:t>
            </a:fld>
            <a:endParaRPr lang="en-US">
              <a:solidFill>
                <a:srgbClr val="303030"/>
              </a:solidFill>
            </a:endParaRPr>
          </a:p>
        </p:txBody>
      </p:sp>
    </p:spTree>
    <p:extLst>
      <p:ext uri="{BB962C8B-B14F-4D97-AF65-F5344CB8AC3E}">
        <p14:creationId xmlns:p14="http://schemas.microsoft.com/office/powerpoint/2010/main" val="2708598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953EE84-6CC9-264E-B030-8D3C110A17A3}"/>
              </a:ext>
            </a:extLst>
          </p:cNvPr>
          <p:cNvSpPr>
            <a:spLocks noGrp="1"/>
          </p:cNvSpPr>
          <p:nvPr>
            <p:ph type="ftr" sz="quarter" idx="11"/>
          </p:nvPr>
        </p:nvSpPr>
        <p:spPr>
          <a:xfrm>
            <a:off x="7464612" y="6199631"/>
            <a:ext cx="4087304" cy="365760"/>
          </a:xfrm>
        </p:spPr>
        <p:txBody>
          <a:bodyPr vert="horz" lIns="91440" tIns="45720" rIns="91440" bIns="45720" rtlCol="0" anchor="ctr">
            <a:normAutofit/>
          </a:bodyPr>
          <a:lstStyle/>
          <a:p>
            <a:pPr algn="l">
              <a:defRPr/>
            </a:pPr>
            <a:endParaRPr lang="en-US" sz="1100" kern="1200">
              <a:solidFill>
                <a:schemeClr val="tx1">
                  <a:alpha val="80000"/>
                </a:schemeClr>
              </a:solidFill>
              <a:latin typeface="Calibri" panose="020F0502020204030204"/>
              <a:ea typeface="+mn-ea"/>
              <a:cs typeface="+mn-cs"/>
            </a:endParaRPr>
          </a:p>
        </p:txBody>
      </p:sp>
      <p:sp>
        <p:nvSpPr>
          <p:cNvPr id="5" name="Title 4">
            <a:extLst>
              <a:ext uri="{FF2B5EF4-FFF2-40B4-BE49-F238E27FC236}">
                <a16:creationId xmlns:a16="http://schemas.microsoft.com/office/drawing/2014/main" id="{E3FE937F-A3EA-504B-B885-D341053D02D2}"/>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Future Work</a:t>
            </a:r>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Connecting lines and dots">
            <a:extLst>
              <a:ext uri="{FF2B5EF4-FFF2-40B4-BE49-F238E27FC236}">
                <a16:creationId xmlns:a16="http://schemas.microsoft.com/office/drawing/2014/main" id="{2D444C3F-82BD-584D-B6D3-884A9E113280}"/>
              </a:ext>
            </a:extLst>
          </p:cNvPr>
          <p:cNvPicPr>
            <a:picLocks noChangeAspect="1"/>
          </p:cNvPicPr>
          <p:nvPr/>
        </p:nvPicPr>
        <p:blipFill rotWithShape="1">
          <a:blip r:embed="rId2"/>
          <a:srcRect l="3697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540644486"/>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481BF-2A85-8D47-8E65-D9CFF9103F98}"/>
              </a:ext>
            </a:extLst>
          </p:cNvPr>
          <p:cNvSpPr>
            <a:spLocks noGrp="1"/>
          </p:cNvSpPr>
          <p:nvPr>
            <p:ph type="title"/>
          </p:nvPr>
        </p:nvSpPr>
        <p:spPr/>
        <p:txBody>
          <a:bodyPr/>
          <a:lstStyle/>
          <a:p>
            <a:r>
              <a:rPr lang="en-US" dirty="0"/>
              <a:t>Learning Human Preferences</a:t>
            </a:r>
          </a:p>
        </p:txBody>
      </p:sp>
      <p:graphicFrame>
        <p:nvGraphicFramePr>
          <p:cNvPr id="7" name="Content Placeholder 2">
            <a:extLst>
              <a:ext uri="{FF2B5EF4-FFF2-40B4-BE49-F238E27FC236}">
                <a16:creationId xmlns:a16="http://schemas.microsoft.com/office/drawing/2014/main" id="{751D5E8D-B2CC-47D7-B096-6B8D87E933F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E8AA8F0-BA90-784E-A6AA-800FA7888F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17B4D3-F3FB-7348-8AEF-8E348BF44BFB}"/>
              </a:ext>
            </a:extLst>
          </p:cNvPr>
          <p:cNvSpPr>
            <a:spLocks noGrp="1"/>
          </p:cNvSpPr>
          <p:nvPr>
            <p:ph type="sldNum" sz="quarter" idx="12"/>
          </p:nvPr>
        </p:nvSpPr>
        <p:spPr/>
        <p:txBody>
          <a:bodyPr/>
          <a:lstStyle/>
          <a:p>
            <a:fld id="{E5AEC740-BABD-4C48-8F63-5465F5E4020A}" type="slidenum">
              <a:rPr lang="en-US" smtClean="0"/>
              <a:t>39</a:t>
            </a:fld>
            <a:endParaRPr lang="en-US"/>
          </a:p>
        </p:txBody>
      </p:sp>
    </p:spTree>
    <p:extLst>
      <p:ext uri="{BB962C8B-B14F-4D97-AF65-F5344CB8AC3E}">
        <p14:creationId xmlns:p14="http://schemas.microsoft.com/office/powerpoint/2010/main" val="4170816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59655-0B39-EE40-B395-1450539B0F91}"/>
              </a:ext>
            </a:extLst>
          </p:cNvPr>
          <p:cNvSpPr>
            <a:spLocks noGrp="1"/>
          </p:cNvSpPr>
          <p:nvPr>
            <p:ph type="title"/>
          </p:nvPr>
        </p:nvSpPr>
        <p:spPr/>
        <p:txBody>
          <a:bodyPr/>
          <a:lstStyle/>
          <a:p>
            <a:r>
              <a:rPr lang="en-US" strike="sngStrike" dirty="0"/>
              <a:t>Market</a:t>
            </a:r>
            <a:r>
              <a:rPr lang="en-US" dirty="0"/>
              <a:t> Auction Design*</a:t>
            </a:r>
          </a:p>
        </p:txBody>
      </p:sp>
      <p:sp>
        <p:nvSpPr>
          <p:cNvPr id="3" name="Text Placeholder 2">
            <a:extLst>
              <a:ext uri="{FF2B5EF4-FFF2-40B4-BE49-F238E27FC236}">
                <a16:creationId xmlns:a16="http://schemas.microsoft.com/office/drawing/2014/main" id="{E4976104-DF7A-9B42-8A59-86AAF675B94D}"/>
              </a:ext>
            </a:extLst>
          </p:cNvPr>
          <p:cNvSpPr>
            <a:spLocks noGrp="1"/>
          </p:cNvSpPr>
          <p:nvPr>
            <p:ph type="body" idx="1"/>
          </p:nvPr>
        </p:nvSpPr>
        <p:spPr/>
        <p:txBody>
          <a:bodyPr/>
          <a:lstStyle/>
          <a:p>
            <a:pPr marL="0" indent="0">
              <a:buNone/>
            </a:pPr>
            <a:r>
              <a:rPr lang="en-US" dirty="0"/>
              <a:t>An auction mechanism is run by a central coordinator, who asks agents to report their preferences and then aggregates them in some way before deciding on an allocation and payments</a:t>
            </a:r>
          </a:p>
          <a:p>
            <a:pPr lvl="1"/>
            <a:endParaRPr lang="en-US" dirty="0"/>
          </a:p>
          <a:p>
            <a:pPr marL="0" indent="0">
              <a:buNone/>
            </a:pPr>
            <a:r>
              <a:rPr lang="en-US" dirty="0"/>
              <a:t>Agents have private information about preferences (i.e., their private type </a:t>
            </a:r>
            <a:r>
              <a:rPr lang="el-GR" altLang="en-US" i="1" dirty="0">
                <a:ea typeface="Arial" charset="0"/>
                <a:cs typeface="Arial" charset="0"/>
              </a:rPr>
              <a:t>θ</a:t>
            </a:r>
            <a:r>
              <a:rPr lang="en-US" dirty="0"/>
              <a:t>), and can choose to lie about them to the coordinator </a:t>
            </a:r>
          </a:p>
          <a:p>
            <a:pPr marL="0" indent="0">
              <a:buNone/>
            </a:pPr>
            <a:endParaRPr lang="en-US" dirty="0"/>
          </a:p>
          <a:p>
            <a:pPr marL="0" indent="0">
              <a:buNone/>
            </a:pPr>
            <a:r>
              <a:rPr lang="en-US" dirty="0"/>
              <a:t>The distribution over which they draw their types is known to all.</a:t>
            </a:r>
          </a:p>
        </p:txBody>
      </p:sp>
      <p:sp>
        <p:nvSpPr>
          <p:cNvPr id="4" name="TextBox 3">
            <a:extLst>
              <a:ext uri="{FF2B5EF4-FFF2-40B4-BE49-F238E27FC236}">
                <a16:creationId xmlns:a16="http://schemas.microsoft.com/office/drawing/2014/main" id="{476BB383-07E1-1F4C-A28D-29D7051E3CC2}"/>
              </a:ext>
            </a:extLst>
          </p:cNvPr>
          <p:cNvSpPr txBox="1"/>
          <p:nvPr/>
        </p:nvSpPr>
        <p:spPr>
          <a:xfrm>
            <a:off x="2107868" y="1307033"/>
            <a:ext cx="4599709" cy="276999"/>
          </a:xfrm>
          <a:prstGeom prst="rect">
            <a:avLst/>
          </a:prstGeom>
          <a:noFill/>
        </p:spPr>
        <p:txBody>
          <a:bodyPr wrap="square" rtlCol="0">
            <a:spAutoFit/>
          </a:bodyPr>
          <a:lstStyle/>
          <a:p>
            <a:pPr algn="r"/>
            <a:r>
              <a:rPr lang="en-US" sz="1200" dirty="0"/>
              <a:t>*for the sake of this talk, at least!</a:t>
            </a:r>
          </a:p>
        </p:txBody>
      </p:sp>
      <p:sp>
        <p:nvSpPr>
          <p:cNvPr id="5" name="Slide Number Placeholder 4">
            <a:extLst>
              <a:ext uri="{FF2B5EF4-FFF2-40B4-BE49-F238E27FC236}">
                <a16:creationId xmlns:a16="http://schemas.microsoft.com/office/drawing/2014/main" id="{227703CB-A99C-1B46-926E-00FDE2DA8C4A}"/>
              </a:ext>
            </a:extLst>
          </p:cNvPr>
          <p:cNvSpPr>
            <a:spLocks noGrp="1"/>
          </p:cNvSpPr>
          <p:nvPr>
            <p:ph type="sldNum" sz="quarter" idx="2"/>
          </p:nvPr>
        </p:nvSpPr>
        <p:spPr/>
        <p:txBody>
          <a:bodyPr/>
          <a:lstStyle/>
          <a:p>
            <a:fld id="{86CB4B4D-7CA3-9044-876B-883B54F8677D}" type="slidenum">
              <a:rPr lang="en-US" smtClean="0"/>
              <a:t>4</a:t>
            </a:fld>
            <a:endParaRPr lang="en-US"/>
          </a:p>
        </p:txBody>
      </p:sp>
    </p:spTree>
    <p:extLst>
      <p:ext uri="{BB962C8B-B14F-4D97-AF65-F5344CB8AC3E}">
        <p14:creationId xmlns:p14="http://schemas.microsoft.com/office/powerpoint/2010/main" val="41051731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57F42-08DD-3440-B035-89D9B27A6498}"/>
              </a:ext>
            </a:extLst>
          </p:cNvPr>
          <p:cNvSpPr>
            <a:spLocks noGrp="1"/>
          </p:cNvSpPr>
          <p:nvPr>
            <p:ph type="title"/>
          </p:nvPr>
        </p:nvSpPr>
        <p:spPr/>
        <p:txBody>
          <a:bodyPr/>
          <a:lstStyle/>
          <a:p>
            <a:pPr algn="ctr"/>
            <a:r>
              <a:rPr lang="en-US" dirty="0"/>
              <a:t> Proving Optimality Via Optimal Transport</a:t>
            </a:r>
          </a:p>
        </p:txBody>
      </p:sp>
      <p:sp>
        <p:nvSpPr>
          <p:cNvPr id="3" name="Content Placeholder 2">
            <a:extLst>
              <a:ext uri="{FF2B5EF4-FFF2-40B4-BE49-F238E27FC236}">
                <a16:creationId xmlns:a16="http://schemas.microsoft.com/office/drawing/2014/main" id="{434853F4-9FCF-BF41-B5A5-9804BC24873F}"/>
              </a:ext>
            </a:extLst>
          </p:cNvPr>
          <p:cNvSpPr>
            <a:spLocks noGrp="1"/>
          </p:cNvSpPr>
          <p:nvPr>
            <p:ph idx="1"/>
          </p:nvPr>
        </p:nvSpPr>
        <p:spPr>
          <a:xfrm>
            <a:off x="838200" y="1825624"/>
            <a:ext cx="10515600" cy="4530725"/>
          </a:xfrm>
        </p:spPr>
        <p:txBody>
          <a:bodyPr>
            <a:normAutofit fontScale="92500"/>
          </a:bodyPr>
          <a:lstStyle/>
          <a:p>
            <a:pPr marL="0" indent="0">
              <a:buNone/>
            </a:pPr>
            <a:r>
              <a:rPr lang="en-US" dirty="0"/>
              <a:t>In single-agent, multi-item settings, there is duality theory for proving proposed mechanisms optimal; used in previous differentiable economics work.</a:t>
            </a:r>
          </a:p>
          <a:p>
            <a:pPr marL="0" indent="0">
              <a:buNone/>
            </a:pPr>
            <a:r>
              <a:rPr lang="en-US" dirty="0" err="1"/>
              <a:t>Kash</a:t>
            </a:r>
            <a:r>
              <a:rPr lang="en-US" dirty="0"/>
              <a:t> and </a:t>
            </a:r>
            <a:r>
              <a:rPr lang="en-US" dirty="0" err="1"/>
              <a:t>Frongillo</a:t>
            </a:r>
            <a:r>
              <a:rPr lang="en-US" dirty="0"/>
              <a:t> (EC ‘16) extend this to cases of restricted allocations.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Can </a:t>
            </a:r>
            <a:r>
              <a:rPr lang="en-US" i="1" dirty="0"/>
              <a:t>we</a:t>
            </a:r>
            <a:r>
              <a:rPr lang="en-US" dirty="0"/>
              <a:t> use this framework to prove our proposed fair mechanisms optimal?</a:t>
            </a:r>
          </a:p>
        </p:txBody>
      </p:sp>
      <p:sp>
        <p:nvSpPr>
          <p:cNvPr id="4" name="Footer Placeholder 3">
            <a:extLst>
              <a:ext uri="{FF2B5EF4-FFF2-40B4-BE49-F238E27FC236}">
                <a16:creationId xmlns:a16="http://schemas.microsoft.com/office/drawing/2014/main" id="{8CDCB8F1-CB50-4C4C-953E-FC44257B5D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3F14BC-0DE0-A94A-B143-417F4B0493D5}"/>
              </a:ext>
            </a:extLst>
          </p:cNvPr>
          <p:cNvSpPr>
            <a:spLocks noGrp="1"/>
          </p:cNvSpPr>
          <p:nvPr>
            <p:ph type="sldNum" sz="quarter" idx="12"/>
          </p:nvPr>
        </p:nvSpPr>
        <p:spPr/>
        <p:txBody>
          <a:bodyPr/>
          <a:lstStyle/>
          <a:p>
            <a:fld id="{E5AEC740-BABD-4C48-8F63-5465F5E4020A}" type="slidenum">
              <a:rPr lang="en-US" smtClean="0"/>
              <a:t>40</a:t>
            </a:fld>
            <a:endParaRPr lang="en-US"/>
          </a:p>
        </p:txBody>
      </p:sp>
      <p:pic>
        <p:nvPicPr>
          <p:cNvPr id="7" name="Picture 6">
            <a:extLst>
              <a:ext uri="{FF2B5EF4-FFF2-40B4-BE49-F238E27FC236}">
                <a16:creationId xmlns:a16="http://schemas.microsoft.com/office/drawing/2014/main" id="{73F3994B-07DC-2E4B-8F93-C26639B0FDBD}"/>
              </a:ext>
            </a:extLst>
          </p:cNvPr>
          <p:cNvPicPr>
            <a:picLocks noChangeAspect="1"/>
          </p:cNvPicPr>
          <p:nvPr/>
        </p:nvPicPr>
        <p:blipFill>
          <a:blip r:embed="rId3"/>
          <a:stretch>
            <a:fillRect/>
          </a:stretch>
        </p:blipFill>
        <p:spPr>
          <a:xfrm>
            <a:off x="2633662" y="4090986"/>
            <a:ext cx="6924675" cy="1321722"/>
          </a:xfrm>
          <a:prstGeom prst="rect">
            <a:avLst/>
          </a:prstGeom>
        </p:spPr>
      </p:pic>
    </p:spTree>
    <p:extLst>
      <p:ext uri="{BB962C8B-B14F-4D97-AF65-F5344CB8AC3E}">
        <p14:creationId xmlns:p14="http://schemas.microsoft.com/office/powerpoint/2010/main" val="178144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57F42-08DD-3440-B035-89D9B27A6498}"/>
              </a:ext>
            </a:extLst>
          </p:cNvPr>
          <p:cNvSpPr>
            <a:spLocks noGrp="1"/>
          </p:cNvSpPr>
          <p:nvPr>
            <p:ph type="title"/>
          </p:nvPr>
        </p:nvSpPr>
        <p:spPr/>
        <p:txBody>
          <a:bodyPr/>
          <a:lstStyle/>
          <a:p>
            <a:r>
              <a:rPr lang="en-US" dirty="0" err="1"/>
              <a:t>Distributionally</a:t>
            </a:r>
            <a:r>
              <a:rPr lang="en-US" dirty="0"/>
              <a:t> Robust Auction Learning</a:t>
            </a:r>
          </a:p>
        </p:txBody>
      </p:sp>
      <p:sp>
        <p:nvSpPr>
          <p:cNvPr id="3" name="Content Placeholder 2">
            <a:extLst>
              <a:ext uri="{FF2B5EF4-FFF2-40B4-BE49-F238E27FC236}">
                <a16:creationId xmlns:a16="http://schemas.microsoft.com/office/drawing/2014/main" id="{434853F4-9FCF-BF41-B5A5-9804BC24873F}"/>
              </a:ext>
            </a:extLst>
          </p:cNvPr>
          <p:cNvSpPr>
            <a:spLocks noGrp="1"/>
          </p:cNvSpPr>
          <p:nvPr>
            <p:ph idx="1"/>
          </p:nvPr>
        </p:nvSpPr>
        <p:spPr/>
        <p:txBody>
          <a:bodyPr/>
          <a:lstStyle/>
          <a:p>
            <a:pPr marL="0" indent="0">
              <a:buNone/>
            </a:pPr>
            <a:r>
              <a:rPr lang="en-US" dirty="0"/>
              <a:t>We’ve been assuming we have samples from the true valuation distribution. Obviously, this isn’t so realistic.</a:t>
            </a:r>
          </a:p>
          <a:p>
            <a:pPr marL="0" indent="0">
              <a:buNone/>
            </a:pPr>
            <a:r>
              <a:rPr lang="en-US" dirty="0"/>
              <a:t>One way of weakening the assumption: </a:t>
            </a:r>
            <a:r>
              <a:rPr lang="en-US" b="1" dirty="0"/>
              <a:t>distributional robustness</a:t>
            </a:r>
            <a:r>
              <a:rPr lang="en-US" dirty="0"/>
              <a:t> – we want good </a:t>
            </a:r>
            <a:r>
              <a:rPr lang="en-US" b="1" dirty="0"/>
              <a:t>worst-case</a:t>
            </a:r>
            <a:r>
              <a:rPr lang="en-US" dirty="0"/>
              <a:t> performance in some uncertainty set around the distribution that we actually see.</a:t>
            </a:r>
          </a:p>
          <a:p>
            <a:pPr marL="0" indent="0">
              <a:buNone/>
            </a:pPr>
            <a:endParaRPr lang="en-US" dirty="0"/>
          </a:p>
          <a:p>
            <a:pPr marL="0" indent="0">
              <a:buNone/>
            </a:pPr>
            <a:endParaRPr lang="en-US" dirty="0"/>
          </a:p>
          <a:p>
            <a:pPr marL="0" indent="0">
              <a:buNone/>
            </a:pPr>
            <a:r>
              <a:rPr lang="en-US" dirty="0"/>
              <a:t>Formulate a saddle-point problem over mechanisms and distributions; solve numerically.</a:t>
            </a:r>
          </a:p>
        </p:txBody>
      </p:sp>
      <p:sp>
        <p:nvSpPr>
          <p:cNvPr id="4" name="Footer Placeholder 3">
            <a:extLst>
              <a:ext uri="{FF2B5EF4-FFF2-40B4-BE49-F238E27FC236}">
                <a16:creationId xmlns:a16="http://schemas.microsoft.com/office/drawing/2014/main" id="{8CDCB8F1-CB50-4C4C-953E-FC44257B5DE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73F14BC-0DE0-A94A-B143-417F4B0493D5}"/>
              </a:ext>
            </a:extLst>
          </p:cNvPr>
          <p:cNvSpPr>
            <a:spLocks noGrp="1"/>
          </p:cNvSpPr>
          <p:nvPr>
            <p:ph type="sldNum" sz="quarter" idx="12"/>
          </p:nvPr>
        </p:nvSpPr>
        <p:spPr/>
        <p:txBody>
          <a:bodyPr/>
          <a:lstStyle/>
          <a:p>
            <a:fld id="{E5AEC740-BABD-4C48-8F63-5465F5E4020A}" type="slidenum">
              <a:rPr lang="en-US" smtClean="0"/>
              <a:t>41</a:t>
            </a:fld>
            <a:endParaRPr lang="en-US"/>
          </a:p>
        </p:txBody>
      </p:sp>
      <p:pic>
        <p:nvPicPr>
          <p:cNvPr id="6" name="Picture 5">
            <a:extLst>
              <a:ext uri="{FF2B5EF4-FFF2-40B4-BE49-F238E27FC236}">
                <a16:creationId xmlns:a16="http://schemas.microsoft.com/office/drawing/2014/main" id="{B8548A9B-F47C-634A-B9C0-13937F791B95}"/>
              </a:ext>
            </a:extLst>
          </p:cNvPr>
          <p:cNvPicPr>
            <a:picLocks noChangeAspect="1"/>
          </p:cNvPicPr>
          <p:nvPr/>
        </p:nvPicPr>
        <p:blipFill>
          <a:blip r:embed="rId3"/>
          <a:stretch>
            <a:fillRect/>
          </a:stretch>
        </p:blipFill>
        <p:spPr>
          <a:xfrm>
            <a:off x="3937000" y="4129152"/>
            <a:ext cx="4318000" cy="711200"/>
          </a:xfrm>
          <a:prstGeom prst="rect">
            <a:avLst/>
          </a:prstGeom>
        </p:spPr>
      </p:pic>
    </p:spTree>
    <p:extLst>
      <p:ext uri="{BB962C8B-B14F-4D97-AF65-F5344CB8AC3E}">
        <p14:creationId xmlns:p14="http://schemas.microsoft.com/office/powerpoint/2010/main" val="912674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0BF86-2540-7141-BBE0-9874957ACC65}"/>
              </a:ext>
            </a:extLst>
          </p:cNvPr>
          <p:cNvSpPr>
            <a:spLocks noGrp="1"/>
          </p:cNvSpPr>
          <p:nvPr>
            <p:ph type="title"/>
          </p:nvPr>
        </p:nvSpPr>
        <p:spPr/>
        <p:txBody>
          <a:bodyPr/>
          <a:lstStyle/>
          <a:p>
            <a:r>
              <a:rPr lang="en-US" dirty="0"/>
              <a:t>Conclusions &amp; Final Thoughts</a:t>
            </a:r>
          </a:p>
        </p:txBody>
      </p:sp>
      <p:sp>
        <p:nvSpPr>
          <p:cNvPr id="3" name="Content Placeholder 2">
            <a:extLst>
              <a:ext uri="{FF2B5EF4-FFF2-40B4-BE49-F238E27FC236}">
                <a16:creationId xmlns:a16="http://schemas.microsoft.com/office/drawing/2014/main" id="{3046A733-77F4-2748-83F3-955DADB02502}"/>
              </a:ext>
            </a:extLst>
          </p:cNvPr>
          <p:cNvSpPr>
            <a:spLocks noGrp="1"/>
          </p:cNvSpPr>
          <p:nvPr>
            <p:ph idx="1"/>
          </p:nvPr>
        </p:nvSpPr>
        <p:spPr/>
        <p:txBody>
          <a:bodyPr>
            <a:normAutofit/>
          </a:bodyPr>
          <a:lstStyle/>
          <a:p>
            <a:pPr marL="0" indent="0">
              <a:buNone/>
            </a:pPr>
            <a:r>
              <a:rPr lang="en-US" b="1" dirty="0"/>
              <a:t>Differentiable economics</a:t>
            </a:r>
            <a:r>
              <a:rPr lang="en-US" dirty="0"/>
              <a:t> is a new view on a classic set of problems</a:t>
            </a:r>
          </a:p>
          <a:p>
            <a:r>
              <a:rPr lang="en-US" dirty="0">
                <a:sym typeface="Wingdings" pitchFamily="2" charset="2"/>
              </a:rPr>
              <a:t>Scalability, training, generalization bounds, </a:t>
            </a:r>
            <a:r>
              <a:rPr lang="en-US" dirty="0" err="1">
                <a:sym typeface="Wingdings" pitchFamily="2" charset="2"/>
              </a:rPr>
              <a:t>etc</a:t>
            </a:r>
            <a:endParaRPr lang="en-US" dirty="0">
              <a:sym typeface="Wingdings" pitchFamily="2" charset="2"/>
            </a:endParaRPr>
          </a:p>
          <a:p>
            <a:pPr marL="0" indent="0">
              <a:buNone/>
            </a:pPr>
            <a:endParaRPr lang="en-US" dirty="0"/>
          </a:p>
          <a:p>
            <a:pPr marL="0" indent="0">
              <a:buNone/>
            </a:pPr>
            <a:r>
              <a:rPr lang="en-US" dirty="0"/>
              <a:t>Can be viewed as a tool to push theory forward!</a:t>
            </a:r>
          </a:p>
          <a:p>
            <a:r>
              <a:rPr lang="en-US" dirty="0"/>
              <a:t>Can use this to “guess” analytic best mechanisms</a:t>
            </a:r>
          </a:p>
          <a:p>
            <a:pPr marL="0" indent="0">
              <a:buNone/>
            </a:pPr>
            <a:endParaRPr lang="en-US" dirty="0"/>
          </a:p>
          <a:p>
            <a:pPr marL="0" indent="0">
              <a:buNone/>
            </a:pPr>
            <a:r>
              <a:rPr lang="en-US" dirty="0"/>
              <a:t>Everything is differentiable </a:t>
            </a:r>
            <a:r>
              <a:rPr lang="en-US" dirty="0">
                <a:sym typeface="Wingdings" pitchFamily="2" charset="2"/>
              </a:rPr>
              <a:t> </a:t>
            </a:r>
            <a:r>
              <a:rPr lang="en-US" dirty="0"/>
              <a:t>could wrap this into an RL setting …</a:t>
            </a:r>
          </a:p>
          <a:p>
            <a:r>
              <a:rPr lang="en-US" dirty="0"/>
              <a:t>(Would want to get a better grip on single-shot scalability first.)</a:t>
            </a:r>
          </a:p>
        </p:txBody>
      </p:sp>
      <p:sp>
        <p:nvSpPr>
          <p:cNvPr id="4" name="Footer Placeholder 3">
            <a:extLst>
              <a:ext uri="{FF2B5EF4-FFF2-40B4-BE49-F238E27FC236}">
                <a16:creationId xmlns:a16="http://schemas.microsoft.com/office/drawing/2014/main" id="{781AA146-ECA6-9741-BD5A-2D304E6DA24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0BAA871-7B4A-C847-A0F1-149DFC00F27D}"/>
              </a:ext>
            </a:extLst>
          </p:cNvPr>
          <p:cNvSpPr>
            <a:spLocks noGrp="1"/>
          </p:cNvSpPr>
          <p:nvPr>
            <p:ph type="sldNum" sz="quarter" idx="12"/>
          </p:nvPr>
        </p:nvSpPr>
        <p:spPr/>
        <p:txBody>
          <a:bodyPr/>
          <a:lstStyle/>
          <a:p>
            <a:fld id="{E5AEC740-BABD-4C48-8F63-5465F5E4020A}" type="slidenum">
              <a:rPr lang="en-US" smtClean="0"/>
              <a:t>42</a:t>
            </a:fld>
            <a:endParaRPr lang="en-US"/>
          </a:p>
        </p:txBody>
      </p:sp>
    </p:spTree>
    <p:extLst>
      <p:ext uri="{BB962C8B-B14F-4D97-AF65-F5344CB8AC3E}">
        <p14:creationId xmlns:p14="http://schemas.microsoft.com/office/powerpoint/2010/main" val="164617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DCC8-485C-C24C-AE9B-15CAB2A91065}"/>
              </a:ext>
            </a:extLst>
          </p:cNvPr>
          <p:cNvSpPr>
            <a:spLocks noGrp="1"/>
          </p:cNvSpPr>
          <p:nvPr>
            <p:ph type="title"/>
          </p:nvPr>
        </p:nvSpPr>
        <p:spPr>
          <a:xfrm>
            <a:off x="254299" y="505475"/>
            <a:ext cx="4056529" cy="1325563"/>
          </a:xfrm>
        </p:spPr>
        <p:txBody>
          <a:bodyPr>
            <a:normAutofit/>
          </a:bodyPr>
          <a:lstStyle/>
          <a:p>
            <a:pPr algn="ctr"/>
            <a:r>
              <a:rPr lang="en-US" sz="6600" dirty="0"/>
              <a:t>Thanks!</a:t>
            </a:r>
          </a:p>
        </p:txBody>
      </p:sp>
      <p:sp>
        <p:nvSpPr>
          <p:cNvPr id="4" name="Footer Placeholder 3">
            <a:extLst>
              <a:ext uri="{FF2B5EF4-FFF2-40B4-BE49-F238E27FC236}">
                <a16:creationId xmlns:a16="http://schemas.microsoft.com/office/drawing/2014/main" id="{D1CE8B07-E736-EC48-BB2A-3711D21A9B5B}"/>
              </a:ext>
            </a:extLst>
          </p:cNvPr>
          <p:cNvSpPr>
            <a:spLocks noGrp="1"/>
          </p:cNvSpPr>
          <p:nvPr>
            <p:ph type="ftr" sz="quarter" idx="11"/>
          </p:nvPr>
        </p:nvSpPr>
        <p:spPr/>
        <p:txBody>
          <a:bodyPr/>
          <a:lstStyle/>
          <a:p>
            <a:endParaRPr lang="en-US"/>
          </a:p>
        </p:txBody>
      </p:sp>
      <p:sp>
        <p:nvSpPr>
          <p:cNvPr id="26" name="Content Placeholder 2">
            <a:extLst>
              <a:ext uri="{FF2B5EF4-FFF2-40B4-BE49-F238E27FC236}">
                <a16:creationId xmlns:a16="http://schemas.microsoft.com/office/drawing/2014/main" id="{C8309F02-5D87-7746-9998-972B00BCC295}"/>
              </a:ext>
            </a:extLst>
          </p:cNvPr>
          <p:cNvSpPr txBox="1">
            <a:spLocks/>
          </p:cNvSpPr>
          <p:nvPr/>
        </p:nvSpPr>
        <p:spPr>
          <a:xfrm>
            <a:off x="370890" y="2134365"/>
            <a:ext cx="2840396" cy="1155657"/>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More information:</a:t>
            </a:r>
          </a:p>
          <a:p>
            <a:r>
              <a:rPr lang="en-US" b="0" dirty="0" err="1"/>
              <a:t>jpdickerson.com</a:t>
            </a:r>
            <a:endParaRPr lang="en-US" b="0" dirty="0"/>
          </a:p>
          <a:p>
            <a:endParaRPr lang="en-US" b="0" dirty="0"/>
          </a:p>
        </p:txBody>
      </p:sp>
      <p:sp>
        <p:nvSpPr>
          <p:cNvPr id="43" name="TextBox 42">
            <a:extLst>
              <a:ext uri="{FF2B5EF4-FFF2-40B4-BE49-F238E27FC236}">
                <a16:creationId xmlns:a16="http://schemas.microsoft.com/office/drawing/2014/main" id="{DFB89712-86F5-6245-94B6-7C069D789756}"/>
              </a:ext>
            </a:extLst>
          </p:cNvPr>
          <p:cNvSpPr txBox="1"/>
          <p:nvPr/>
        </p:nvSpPr>
        <p:spPr>
          <a:xfrm>
            <a:off x="370890" y="4990123"/>
            <a:ext cx="2083641" cy="369332"/>
          </a:xfrm>
          <a:prstGeom prst="rect">
            <a:avLst/>
          </a:prstGeom>
          <a:noFill/>
        </p:spPr>
        <p:txBody>
          <a:bodyPr wrap="square" rtlCol="0">
            <a:spAutoFit/>
          </a:bodyPr>
          <a:lstStyle/>
          <a:p>
            <a:r>
              <a:rPr lang="en-US" b="1" dirty="0"/>
              <a:t>Funding &amp; support:</a:t>
            </a:r>
          </a:p>
        </p:txBody>
      </p:sp>
      <p:grpSp>
        <p:nvGrpSpPr>
          <p:cNvPr id="42" name="Group 41">
            <a:extLst>
              <a:ext uri="{FF2B5EF4-FFF2-40B4-BE49-F238E27FC236}">
                <a16:creationId xmlns:a16="http://schemas.microsoft.com/office/drawing/2014/main" id="{D058437E-3AD3-E840-B2C1-CBF38C40937E}"/>
              </a:ext>
            </a:extLst>
          </p:cNvPr>
          <p:cNvGrpSpPr/>
          <p:nvPr/>
        </p:nvGrpSpPr>
        <p:grpSpPr>
          <a:xfrm>
            <a:off x="376370" y="3548182"/>
            <a:ext cx="1956227" cy="1212279"/>
            <a:chOff x="376370" y="3960554"/>
            <a:chExt cx="1956227" cy="1212279"/>
          </a:xfrm>
        </p:grpSpPr>
        <p:pic>
          <p:nvPicPr>
            <p:cNvPr id="30" name="Picture 29">
              <a:extLst>
                <a:ext uri="{FF2B5EF4-FFF2-40B4-BE49-F238E27FC236}">
                  <a16:creationId xmlns:a16="http://schemas.microsoft.com/office/drawing/2014/main" id="{7419D370-6906-404C-8524-E95B2FC6F26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17576" y="4331585"/>
              <a:ext cx="841248" cy="841248"/>
            </a:xfrm>
            <a:prstGeom prst="rect">
              <a:avLst/>
            </a:prstGeom>
          </p:spPr>
        </p:pic>
        <p:sp>
          <p:nvSpPr>
            <p:cNvPr id="38" name="TextBox 37">
              <a:extLst>
                <a:ext uri="{FF2B5EF4-FFF2-40B4-BE49-F238E27FC236}">
                  <a16:creationId xmlns:a16="http://schemas.microsoft.com/office/drawing/2014/main" id="{B4FFE814-710B-5344-9531-0484D265A956}"/>
                </a:ext>
              </a:extLst>
            </p:cNvPr>
            <p:cNvSpPr txBox="1"/>
            <p:nvPr/>
          </p:nvSpPr>
          <p:spPr>
            <a:xfrm>
              <a:off x="376370" y="3960554"/>
              <a:ext cx="1956227" cy="371031"/>
            </a:xfrm>
            <a:prstGeom prst="rect">
              <a:avLst/>
            </a:prstGeom>
            <a:noFill/>
          </p:spPr>
          <p:txBody>
            <a:bodyPr wrap="square" rtlCol="0">
              <a:spAutoFit/>
            </a:bodyPr>
            <a:lstStyle/>
            <a:p>
              <a:r>
                <a:rPr lang="en-US" b="1" dirty="0"/>
                <a:t>Joint work with:</a:t>
              </a:r>
            </a:p>
          </p:txBody>
        </p:sp>
      </p:grpSp>
      <p:grpSp>
        <p:nvGrpSpPr>
          <p:cNvPr id="41" name="Group 40">
            <a:extLst>
              <a:ext uri="{FF2B5EF4-FFF2-40B4-BE49-F238E27FC236}">
                <a16:creationId xmlns:a16="http://schemas.microsoft.com/office/drawing/2014/main" id="{5E77B900-50F6-6241-BFE2-5826E1A5739A}"/>
              </a:ext>
            </a:extLst>
          </p:cNvPr>
          <p:cNvGrpSpPr/>
          <p:nvPr/>
        </p:nvGrpSpPr>
        <p:grpSpPr>
          <a:xfrm>
            <a:off x="3069587" y="2134365"/>
            <a:ext cx="5723571" cy="1369830"/>
            <a:chOff x="3069587" y="2853787"/>
            <a:chExt cx="5723571" cy="1369830"/>
          </a:xfrm>
        </p:grpSpPr>
        <p:sp>
          <p:nvSpPr>
            <p:cNvPr id="27" name="Content Placeholder 2">
              <a:extLst>
                <a:ext uri="{FF2B5EF4-FFF2-40B4-BE49-F238E27FC236}">
                  <a16:creationId xmlns:a16="http://schemas.microsoft.com/office/drawing/2014/main" id="{2916DD8A-C3AC-FB48-B79F-219CDC739226}"/>
                </a:ext>
              </a:extLst>
            </p:cNvPr>
            <p:cNvSpPr txBox="1">
              <a:spLocks/>
            </p:cNvSpPr>
            <p:nvPr/>
          </p:nvSpPr>
          <p:spPr>
            <a:xfrm>
              <a:off x="3069587" y="2853787"/>
              <a:ext cx="5723571" cy="1369830"/>
            </a:xfrm>
            <a:prstGeom prst="rect">
              <a:avLst/>
            </a:prstGeom>
          </p:spPr>
          <p:txBody>
            <a:bodyPr vert="horz" lIns="91440" tIns="45720" rIns="91440" bIns="45720" rtlCol="0">
              <a:noAutofit/>
            </a:bodyPr>
            <a:lst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a:lstStyle>
            <a:p>
              <a:r>
                <a:rPr lang="en-US" dirty="0"/>
                <a:t>Code:</a:t>
              </a:r>
            </a:p>
            <a:p>
              <a:r>
                <a:rPr lang="en-US" b="0" dirty="0"/>
                <a:t>    /</a:t>
              </a:r>
              <a:r>
                <a:rPr lang="en-US" b="0" dirty="0" err="1"/>
                <a:t>imkevinkuo</a:t>
              </a:r>
              <a:r>
                <a:rPr lang="en-US" b="0" dirty="0"/>
                <a:t>/</a:t>
              </a:r>
              <a:r>
                <a:rPr lang="en-US" b="0" dirty="0" err="1"/>
                <a:t>proportionnet-pytorch</a:t>
              </a:r>
              <a:endParaRPr lang="en-US" b="0" dirty="0"/>
            </a:p>
            <a:p>
              <a:r>
                <a:rPr lang="en-US" b="0" i="1" dirty="0"/>
                <a:t>    </a:t>
              </a:r>
              <a:r>
                <a:rPr lang="en-US" b="0" dirty="0"/>
                <a:t>/urolyi1/</a:t>
              </a:r>
              <a:r>
                <a:rPr lang="en-US" b="0" dirty="0" err="1"/>
                <a:t>MechanismDesign</a:t>
              </a:r>
              <a:endParaRPr lang="en-US" b="0" dirty="0"/>
            </a:p>
            <a:p>
              <a:endParaRPr lang="en-US" b="0" dirty="0"/>
            </a:p>
          </p:txBody>
        </p:sp>
        <p:pic>
          <p:nvPicPr>
            <p:cNvPr id="28" name="Picture 27">
              <a:extLst>
                <a:ext uri="{FF2B5EF4-FFF2-40B4-BE49-F238E27FC236}">
                  <a16:creationId xmlns:a16="http://schemas.microsoft.com/office/drawing/2014/main" id="{0C4BAF0A-CB84-B94B-9E8C-C8F9554CB4BA}"/>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09929" y="3364093"/>
              <a:ext cx="274320" cy="274320"/>
            </a:xfrm>
            <a:prstGeom prst="rect">
              <a:avLst/>
            </a:prstGeom>
          </p:spPr>
        </p:pic>
      </p:grpSp>
      <p:sp>
        <p:nvSpPr>
          <p:cNvPr id="9" name="Slide Number Placeholder 8">
            <a:extLst>
              <a:ext uri="{FF2B5EF4-FFF2-40B4-BE49-F238E27FC236}">
                <a16:creationId xmlns:a16="http://schemas.microsoft.com/office/drawing/2014/main" id="{B41B5141-E02A-6E46-BB2A-A9D33B8CDF9A}"/>
              </a:ext>
            </a:extLst>
          </p:cNvPr>
          <p:cNvSpPr>
            <a:spLocks noGrp="1"/>
          </p:cNvSpPr>
          <p:nvPr>
            <p:ph type="sldNum" sz="quarter" idx="12"/>
          </p:nvPr>
        </p:nvSpPr>
        <p:spPr/>
        <p:txBody>
          <a:bodyPr/>
          <a:lstStyle/>
          <a:p>
            <a:fld id="{539CA987-4590-DC4F-9A6F-C9B69AADF4E6}" type="slidenum">
              <a:rPr lang="en-US" smtClean="0"/>
              <a:t>43</a:t>
            </a:fld>
            <a:endParaRPr lang="en-US"/>
          </a:p>
        </p:txBody>
      </p:sp>
      <p:grpSp>
        <p:nvGrpSpPr>
          <p:cNvPr id="10" name="Group 9">
            <a:extLst>
              <a:ext uri="{FF2B5EF4-FFF2-40B4-BE49-F238E27FC236}">
                <a16:creationId xmlns:a16="http://schemas.microsoft.com/office/drawing/2014/main" id="{4D9102C1-BAA5-C043-8B02-D9CEDFD2D25C}"/>
              </a:ext>
            </a:extLst>
          </p:cNvPr>
          <p:cNvGrpSpPr/>
          <p:nvPr/>
        </p:nvGrpSpPr>
        <p:grpSpPr>
          <a:xfrm>
            <a:off x="446707" y="5288385"/>
            <a:ext cx="11374080" cy="1126229"/>
            <a:chOff x="446707" y="5288385"/>
            <a:chExt cx="11374080" cy="1126229"/>
          </a:xfrm>
        </p:grpSpPr>
        <p:pic>
          <p:nvPicPr>
            <p:cNvPr id="33" name="Picture 32" descr="dod.jpg">
              <a:extLst>
                <a:ext uri="{FF2B5EF4-FFF2-40B4-BE49-F238E27FC236}">
                  <a16:creationId xmlns:a16="http://schemas.microsoft.com/office/drawing/2014/main" id="{A1C47770-2EEE-0649-81CC-1E1FE6776B8E}"/>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107555" y="5494883"/>
              <a:ext cx="713232" cy="713232"/>
            </a:xfrm>
            <a:prstGeom prst="rect">
              <a:avLst/>
            </a:prstGeom>
          </p:spPr>
        </p:pic>
        <p:pic>
          <p:nvPicPr>
            <p:cNvPr id="34" name="Picture 33" descr="NSF_Logo.jpg">
              <a:extLst>
                <a:ext uri="{FF2B5EF4-FFF2-40B4-BE49-F238E27FC236}">
                  <a16:creationId xmlns:a16="http://schemas.microsoft.com/office/drawing/2014/main" id="{2E7AC5B6-BC75-A54E-88BA-67E2FFBB954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270484" y="5494883"/>
              <a:ext cx="713232" cy="713232"/>
            </a:xfrm>
            <a:prstGeom prst="rect">
              <a:avLst/>
            </a:prstGeom>
          </p:spPr>
        </p:pic>
        <p:pic>
          <p:nvPicPr>
            <p:cNvPr id="44" name="Picture 43">
              <a:extLst>
                <a:ext uri="{FF2B5EF4-FFF2-40B4-BE49-F238E27FC236}">
                  <a16:creationId xmlns:a16="http://schemas.microsoft.com/office/drawing/2014/main" id="{4011DCF0-74FA-4F42-B516-73CC0F40AC5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46707" y="5455770"/>
              <a:ext cx="1544644" cy="791459"/>
            </a:xfrm>
            <a:prstGeom prst="rect">
              <a:avLst/>
            </a:prstGeom>
          </p:spPr>
        </p:pic>
        <p:pic>
          <p:nvPicPr>
            <p:cNvPr id="45" name="Picture 44">
              <a:extLst>
                <a:ext uri="{FF2B5EF4-FFF2-40B4-BE49-F238E27FC236}">
                  <a16:creationId xmlns:a16="http://schemas.microsoft.com/office/drawing/2014/main" id="{C9B62690-A1F3-9049-8431-0E1BA50CD2BD}"/>
                </a:ext>
              </a:extLst>
            </p:cNvPr>
            <p:cNvPicPr>
              <a:picLocks noChangeAspect="1"/>
            </p:cNvPicPr>
            <p:nvPr/>
          </p:nvPicPr>
          <p:blipFill>
            <a:blip r:embed="rId8"/>
            <a:stretch>
              <a:fillRect/>
            </a:stretch>
          </p:blipFill>
          <p:spPr>
            <a:xfrm>
              <a:off x="2115189" y="5457799"/>
              <a:ext cx="2057400" cy="787400"/>
            </a:xfrm>
            <a:prstGeom prst="rect">
              <a:avLst/>
            </a:prstGeom>
          </p:spPr>
        </p:pic>
        <p:pic>
          <p:nvPicPr>
            <p:cNvPr id="2056" name="Picture 8" descr="Lawmakers push back on NIST budget cut -- FCW">
              <a:extLst>
                <a:ext uri="{FF2B5EF4-FFF2-40B4-BE49-F238E27FC236}">
                  <a16:creationId xmlns:a16="http://schemas.microsoft.com/office/drawing/2014/main" id="{6FEA1A04-D979-5345-A92A-0DC35E98C80B}"/>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296427" y="5288385"/>
              <a:ext cx="2327539" cy="112622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2021 ARPA-E Energy Innovation Summit">
              <a:extLst>
                <a:ext uri="{FF2B5EF4-FFF2-40B4-BE49-F238E27FC236}">
                  <a16:creationId xmlns:a16="http://schemas.microsoft.com/office/drawing/2014/main" id="{35595D19-022B-C64A-A8C8-29C41DA8D0B3}"/>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6747804" y="5470236"/>
              <a:ext cx="3398842" cy="762527"/>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6423E819-ED91-0C47-BA83-9800BD7BB3C3}"/>
              </a:ext>
            </a:extLst>
          </p:cNvPr>
          <p:cNvSpPr txBox="1"/>
          <p:nvPr/>
        </p:nvSpPr>
        <p:spPr>
          <a:xfrm>
            <a:off x="8758255" y="929529"/>
            <a:ext cx="843810" cy="276999"/>
          </a:xfrm>
          <a:prstGeom prst="rect">
            <a:avLst/>
          </a:prstGeom>
          <a:noFill/>
        </p:spPr>
        <p:txBody>
          <a:bodyPr wrap="square" rtlCol="0">
            <a:spAutoFit/>
          </a:bodyPr>
          <a:lstStyle/>
          <a:p>
            <a:pPr algn="ctr"/>
            <a:r>
              <a:rPr lang="en-US" sz="1200" dirty="0"/>
              <a:t>M.C. &amp;</a:t>
            </a:r>
          </a:p>
        </p:txBody>
      </p:sp>
      <p:sp>
        <p:nvSpPr>
          <p:cNvPr id="11" name="Rectangle 10">
            <a:extLst>
              <a:ext uri="{FF2B5EF4-FFF2-40B4-BE49-F238E27FC236}">
                <a16:creationId xmlns:a16="http://schemas.microsoft.com/office/drawing/2014/main" id="{EE4367E1-DD82-944A-87B9-6CFBC8D9C146}"/>
              </a:ext>
            </a:extLst>
          </p:cNvPr>
          <p:cNvSpPr/>
          <p:nvPr/>
        </p:nvSpPr>
        <p:spPr>
          <a:xfrm>
            <a:off x="12734169" y="2480514"/>
            <a:ext cx="856229" cy="1143000"/>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BA49B4-A320-1C4A-80BA-286E5AF16419}"/>
              </a:ext>
            </a:extLst>
          </p:cNvPr>
          <p:cNvSpPr txBox="1"/>
          <p:nvPr/>
        </p:nvSpPr>
        <p:spPr>
          <a:xfrm>
            <a:off x="3211286" y="4048095"/>
            <a:ext cx="8563138" cy="923330"/>
          </a:xfrm>
          <a:prstGeom prst="rect">
            <a:avLst/>
          </a:prstGeom>
          <a:noFill/>
          <a:ln w="38100">
            <a:solidFill>
              <a:schemeClr val="tx1"/>
            </a:solidFill>
          </a:ln>
        </p:spPr>
        <p:txBody>
          <a:bodyPr wrap="square" rtlCol="0">
            <a:spAutoFit/>
          </a:bodyPr>
          <a:lstStyle/>
          <a:p>
            <a:r>
              <a:rPr lang="en-US" b="1" dirty="0"/>
              <a:t>NeurIPS-20</a:t>
            </a:r>
            <a:r>
              <a:rPr lang="en-US" dirty="0"/>
              <a:t>: Certifying </a:t>
            </a:r>
            <a:r>
              <a:rPr lang="en-US" dirty="0" err="1"/>
              <a:t>Strategyproof</a:t>
            </a:r>
            <a:r>
              <a:rPr lang="en-US" dirty="0"/>
              <a:t> Auction Networks</a:t>
            </a:r>
          </a:p>
          <a:p>
            <a:r>
              <a:rPr lang="en-US" b="1" dirty="0"/>
              <a:t>arXiv:2010.06398</a:t>
            </a:r>
            <a:r>
              <a:rPr lang="en-US" dirty="0"/>
              <a:t>: </a:t>
            </a:r>
            <a:r>
              <a:rPr lang="en-US" sz="1400" dirty="0" err="1"/>
              <a:t>ProportionNet</a:t>
            </a:r>
            <a:r>
              <a:rPr lang="en-US" sz="1400" dirty="0"/>
              <a:t>: Balancing Fairness and Revenue for Auction Design with Deep Learning</a:t>
            </a:r>
            <a:endParaRPr lang="en-US" dirty="0"/>
          </a:p>
          <a:p>
            <a:r>
              <a:rPr lang="en-US" b="1" dirty="0" err="1"/>
              <a:t>arxiv:TBD</a:t>
            </a:r>
            <a:r>
              <a:rPr lang="en-US" dirty="0"/>
              <a:t>: Learning Revenue-Maximizing Auctions With Differentiable Matching</a:t>
            </a:r>
          </a:p>
        </p:txBody>
      </p:sp>
      <p:pic>
        <p:nvPicPr>
          <p:cNvPr id="3" name="Picture 2" descr="Home | Hofstra University">
            <a:extLst>
              <a:ext uri="{FF2B5EF4-FFF2-40B4-BE49-F238E27FC236}">
                <a16:creationId xmlns:a16="http://schemas.microsoft.com/office/drawing/2014/main" id="{4AE0D011-9702-BD46-98F4-D275ED17C953}"/>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1300030" y="3859124"/>
            <a:ext cx="841248" cy="9614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m Goldstein - University of Maryland Computer Science">
            <a:extLst>
              <a:ext uri="{FF2B5EF4-FFF2-40B4-BE49-F238E27FC236}">
                <a16:creationId xmlns:a16="http://schemas.microsoft.com/office/drawing/2014/main" id="{6A6936F5-6B6B-754E-BAC3-7C199975BF8B}"/>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9679364" y="1986562"/>
            <a:ext cx="795131"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oto of Ping Chiang">
            <a:extLst>
              <a:ext uri="{FF2B5EF4-FFF2-40B4-BE49-F238E27FC236}">
                <a16:creationId xmlns:a16="http://schemas.microsoft.com/office/drawing/2014/main" id="{01081DCD-F3C6-3B4D-99E4-CAC37D26005B}"/>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8032028" y="1986562"/>
            <a:ext cx="843811" cy="11430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93449FF6-6A61-144F-904A-2336CB8E9229}"/>
              </a:ext>
            </a:extLst>
          </p:cNvPr>
          <p:cNvSpPr txBox="1"/>
          <p:nvPr/>
        </p:nvSpPr>
        <p:spPr>
          <a:xfrm>
            <a:off x="8028235" y="3124800"/>
            <a:ext cx="843812" cy="461665"/>
          </a:xfrm>
          <a:prstGeom prst="rect">
            <a:avLst/>
          </a:prstGeom>
          <a:noFill/>
        </p:spPr>
        <p:txBody>
          <a:bodyPr wrap="square" rtlCol="0">
            <a:spAutoFit/>
          </a:bodyPr>
          <a:lstStyle/>
          <a:p>
            <a:pPr algn="ctr"/>
            <a:r>
              <a:rPr lang="en-US" sz="1200" dirty="0"/>
              <a:t>Ping Chiang</a:t>
            </a:r>
          </a:p>
        </p:txBody>
      </p:sp>
      <p:sp>
        <p:nvSpPr>
          <p:cNvPr id="47" name="Rectangle 46">
            <a:extLst>
              <a:ext uri="{FF2B5EF4-FFF2-40B4-BE49-F238E27FC236}">
                <a16:creationId xmlns:a16="http://schemas.microsoft.com/office/drawing/2014/main" id="{D63F0433-5554-D04E-A55C-388DA733F0A0}"/>
              </a:ext>
            </a:extLst>
          </p:cNvPr>
          <p:cNvSpPr/>
          <p:nvPr/>
        </p:nvSpPr>
        <p:spPr>
          <a:xfrm>
            <a:off x="8921646" y="1986562"/>
            <a:ext cx="711911" cy="1143000"/>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C77B8D1B-4FEB-5940-80F9-32F2D0DC5452}"/>
              </a:ext>
            </a:extLst>
          </p:cNvPr>
          <p:cNvSpPr txBox="1"/>
          <p:nvPr/>
        </p:nvSpPr>
        <p:spPr>
          <a:xfrm>
            <a:off x="8906925" y="3124800"/>
            <a:ext cx="719154" cy="461665"/>
          </a:xfrm>
          <a:prstGeom prst="rect">
            <a:avLst/>
          </a:prstGeom>
          <a:noFill/>
        </p:spPr>
        <p:txBody>
          <a:bodyPr wrap="square" rtlCol="0">
            <a:spAutoFit/>
          </a:bodyPr>
          <a:lstStyle/>
          <a:p>
            <a:pPr algn="ctr"/>
            <a:r>
              <a:rPr lang="en-US" sz="1200" dirty="0"/>
              <a:t>Samuel Dooley</a:t>
            </a:r>
          </a:p>
        </p:txBody>
      </p:sp>
      <p:sp>
        <p:nvSpPr>
          <p:cNvPr id="49" name="TextBox 48">
            <a:extLst>
              <a:ext uri="{FF2B5EF4-FFF2-40B4-BE49-F238E27FC236}">
                <a16:creationId xmlns:a16="http://schemas.microsoft.com/office/drawing/2014/main" id="{26EC5817-56D4-7B4B-AC73-89C1C53E837F}"/>
              </a:ext>
            </a:extLst>
          </p:cNvPr>
          <p:cNvSpPr txBox="1"/>
          <p:nvPr/>
        </p:nvSpPr>
        <p:spPr>
          <a:xfrm>
            <a:off x="9679365" y="3124800"/>
            <a:ext cx="792533" cy="461665"/>
          </a:xfrm>
          <a:prstGeom prst="rect">
            <a:avLst/>
          </a:prstGeom>
          <a:noFill/>
        </p:spPr>
        <p:txBody>
          <a:bodyPr wrap="square" rtlCol="0">
            <a:spAutoFit/>
          </a:bodyPr>
          <a:lstStyle/>
          <a:p>
            <a:pPr algn="ctr"/>
            <a:r>
              <a:rPr lang="en-US" sz="1200" dirty="0"/>
              <a:t>Tom Goldstein</a:t>
            </a:r>
          </a:p>
        </p:txBody>
      </p:sp>
      <p:pic>
        <p:nvPicPr>
          <p:cNvPr id="1032" name="Picture 8" descr="100+ &quot;Urø&quot; profiles | LinkedIn">
            <a:extLst>
              <a:ext uri="{FF2B5EF4-FFF2-40B4-BE49-F238E27FC236}">
                <a16:creationId xmlns:a16="http://schemas.microsoft.com/office/drawing/2014/main" id="{F5262B7C-F95E-6E45-8495-C306196F8089}"/>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9681026" y="343848"/>
            <a:ext cx="711911" cy="114300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A42F0A6A-BD15-C14A-A683-070F5CD9D4BE}"/>
              </a:ext>
            </a:extLst>
          </p:cNvPr>
          <p:cNvSpPr txBox="1"/>
          <p:nvPr/>
        </p:nvSpPr>
        <p:spPr>
          <a:xfrm>
            <a:off x="9681025" y="1479675"/>
            <a:ext cx="711912" cy="284173"/>
          </a:xfrm>
          <a:prstGeom prst="rect">
            <a:avLst/>
          </a:prstGeom>
          <a:noFill/>
        </p:spPr>
        <p:txBody>
          <a:bodyPr wrap="square" rtlCol="0">
            <a:spAutoFit/>
          </a:bodyPr>
          <a:lstStyle/>
          <a:p>
            <a:pPr algn="ctr"/>
            <a:r>
              <a:rPr lang="en-US" sz="1200" dirty="0" err="1"/>
              <a:t>Uro</a:t>
            </a:r>
            <a:r>
              <a:rPr lang="en-US" sz="1200" dirty="0"/>
              <a:t> </a:t>
            </a:r>
            <a:r>
              <a:rPr lang="en-US" sz="1200" dirty="0" err="1"/>
              <a:t>Lyi</a:t>
            </a:r>
            <a:endParaRPr lang="en-US" sz="1200" dirty="0"/>
          </a:p>
        </p:txBody>
      </p:sp>
      <p:pic>
        <p:nvPicPr>
          <p:cNvPr id="1034" name="Picture 10">
            <a:extLst>
              <a:ext uri="{FF2B5EF4-FFF2-40B4-BE49-F238E27FC236}">
                <a16:creationId xmlns:a16="http://schemas.microsoft.com/office/drawing/2014/main" id="{4F97956E-6D4F-4D44-B203-A5FF3A65D51E}"/>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10471898" y="343848"/>
            <a:ext cx="635657" cy="114300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0827E300-FC1D-5042-8442-6DAC7E51F034}"/>
              </a:ext>
            </a:extLst>
          </p:cNvPr>
          <p:cNvSpPr txBox="1"/>
          <p:nvPr/>
        </p:nvSpPr>
        <p:spPr>
          <a:xfrm>
            <a:off x="10471898" y="1479676"/>
            <a:ext cx="635657" cy="461665"/>
          </a:xfrm>
          <a:prstGeom prst="rect">
            <a:avLst/>
          </a:prstGeom>
          <a:noFill/>
        </p:spPr>
        <p:txBody>
          <a:bodyPr wrap="square" rtlCol="0">
            <a:spAutoFit/>
          </a:bodyPr>
          <a:lstStyle/>
          <a:p>
            <a:pPr algn="ctr"/>
            <a:r>
              <a:rPr lang="en-US" sz="1200" dirty="0"/>
              <a:t>Kevin </a:t>
            </a:r>
            <a:r>
              <a:rPr lang="en-US" sz="1200" dirty="0" err="1"/>
              <a:t>Kuo</a:t>
            </a:r>
            <a:endParaRPr lang="en-US" sz="1200" dirty="0"/>
          </a:p>
        </p:txBody>
      </p:sp>
      <p:sp>
        <p:nvSpPr>
          <p:cNvPr id="56" name="TextBox 55">
            <a:extLst>
              <a:ext uri="{FF2B5EF4-FFF2-40B4-BE49-F238E27FC236}">
                <a16:creationId xmlns:a16="http://schemas.microsoft.com/office/drawing/2014/main" id="{6A2E0C86-C1CE-4D4D-A763-A483657D7A14}"/>
              </a:ext>
            </a:extLst>
          </p:cNvPr>
          <p:cNvSpPr txBox="1"/>
          <p:nvPr/>
        </p:nvSpPr>
        <p:spPr>
          <a:xfrm>
            <a:off x="10505198" y="3124800"/>
            <a:ext cx="750240" cy="461665"/>
          </a:xfrm>
          <a:prstGeom prst="rect">
            <a:avLst/>
          </a:prstGeom>
          <a:noFill/>
        </p:spPr>
        <p:txBody>
          <a:bodyPr wrap="square" rtlCol="0">
            <a:spAutoFit/>
          </a:bodyPr>
          <a:lstStyle/>
          <a:p>
            <a:pPr algn="ctr"/>
            <a:r>
              <a:rPr lang="en-US" sz="1200" dirty="0"/>
              <a:t>Liz </a:t>
            </a:r>
            <a:r>
              <a:rPr lang="en-US" sz="1200" dirty="0" err="1"/>
              <a:t>Horishny</a:t>
            </a:r>
            <a:endParaRPr lang="en-US" sz="1200" dirty="0"/>
          </a:p>
        </p:txBody>
      </p:sp>
      <p:sp>
        <p:nvSpPr>
          <p:cNvPr id="57" name="Rectangle 56">
            <a:extLst>
              <a:ext uri="{FF2B5EF4-FFF2-40B4-BE49-F238E27FC236}">
                <a16:creationId xmlns:a16="http://schemas.microsoft.com/office/drawing/2014/main" id="{19595F76-EBFB-6C47-984E-C01CB4AE99F5}"/>
              </a:ext>
            </a:extLst>
          </p:cNvPr>
          <p:cNvSpPr/>
          <p:nvPr/>
        </p:nvSpPr>
        <p:spPr>
          <a:xfrm>
            <a:off x="10520302" y="1986562"/>
            <a:ext cx="711911" cy="1143000"/>
          </a:xfrm>
          <a:prstGeom prst="rect">
            <a:avLst/>
          </a:prstGeom>
          <a:solidFill>
            <a:schemeClr val="tx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38" name="Picture 14" descr="About Me">
            <a:extLst>
              <a:ext uri="{FF2B5EF4-FFF2-40B4-BE49-F238E27FC236}">
                <a16:creationId xmlns:a16="http://schemas.microsoft.com/office/drawing/2014/main" id="{2D99408C-CC05-BE4A-AA60-BC97B433DC3C}"/>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1278021" y="1986562"/>
            <a:ext cx="733225" cy="1143000"/>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4D0BE6C3-CD3E-B745-95CD-ABB1C44A99D5}"/>
              </a:ext>
            </a:extLst>
          </p:cNvPr>
          <p:cNvSpPr txBox="1"/>
          <p:nvPr/>
        </p:nvSpPr>
        <p:spPr>
          <a:xfrm>
            <a:off x="11263562" y="3124800"/>
            <a:ext cx="770267" cy="461665"/>
          </a:xfrm>
          <a:prstGeom prst="rect">
            <a:avLst/>
          </a:prstGeom>
          <a:noFill/>
        </p:spPr>
        <p:txBody>
          <a:bodyPr wrap="square" rtlCol="0">
            <a:spAutoFit/>
          </a:bodyPr>
          <a:lstStyle/>
          <a:p>
            <a:pPr algn="ctr"/>
            <a:r>
              <a:rPr lang="en-US" sz="1200" dirty="0"/>
              <a:t>Anthony </a:t>
            </a:r>
            <a:r>
              <a:rPr lang="en-US" sz="1200" dirty="0" err="1"/>
              <a:t>Ostuni</a:t>
            </a:r>
            <a:endParaRPr lang="en-US" sz="1200" dirty="0"/>
          </a:p>
        </p:txBody>
      </p:sp>
      <p:pic>
        <p:nvPicPr>
          <p:cNvPr id="59" name="Picture 58">
            <a:extLst>
              <a:ext uri="{FF2B5EF4-FFF2-40B4-BE49-F238E27FC236}">
                <a16:creationId xmlns:a16="http://schemas.microsoft.com/office/drawing/2014/main" id="{12436591-47E8-2D43-A56E-FE052D7A4C5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09929" y="3071303"/>
            <a:ext cx="274320" cy="274320"/>
          </a:xfrm>
          <a:prstGeom prst="rect">
            <a:avLst/>
          </a:prstGeom>
        </p:spPr>
      </p:pic>
      <p:pic>
        <p:nvPicPr>
          <p:cNvPr id="6" name="Picture 2" descr="John P. Dickerson">
            <a:extLst>
              <a:ext uri="{FF2B5EF4-FFF2-40B4-BE49-F238E27FC236}">
                <a16:creationId xmlns:a16="http://schemas.microsoft.com/office/drawing/2014/main" id="{0FD5F5A5-5F5D-DA4E-A3AD-A8CAF3D04123}"/>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24950"/>
          <a:stretch/>
        </p:blipFill>
        <p:spPr bwMode="auto">
          <a:xfrm>
            <a:off x="11186517" y="345616"/>
            <a:ext cx="712024" cy="113405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70C85A7C-52FC-DD4C-8816-EC12A9A213BF}"/>
              </a:ext>
            </a:extLst>
          </p:cNvPr>
          <p:cNvSpPr txBox="1"/>
          <p:nvPr/>
        </p:nvSpPr>
        <p:spPr>
          <a:xfrm>
            <a:off x="11054730" y="1487761"/>
            <a:ext cx="843811" cy="461665"/>
          </a:xfrm>
          <a:prstGeom prst="rect">
            <a:avLst/>
          </a:prstGeom>
          <a:noFill/>
        </p:spPr>
        <p:txBody>
          <a:bodyPr wrap="square" rtlCol="0">
            <a:spAutoFit/>
          </a:bodyPr>
          <a:lstStyle/>
          <a:p>
            <a:pPr algn="ctr"/>
            <a:r>
              <a:rPr lang="en-US" sz="1200" dirty="0"/>
              <a:t>John Dickerson</a:t>
            </a:r>
          </a:p>
        </p:txBody>
      </p:sp>
    </p:spTree>
    <p:extLst>
      <p:ext uri="{BB962C8B-B14F-4D97-AF65-F5344CB8AC3E}">
        <p14:creationId xmlns:p14="http://schemas.microsoft.com/office/powerpoint/2010/main" val="2076905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k items, n players…">
                <a:extLst>
                  <a:ext uri="{FF2B5EF4-FFF2-40B4-BE49-F238E27FC236}">
                    <a16:creationId xmlns:a16="http://schemas.microsoft.com/office/drawing/2014/main" id="{291C2AB5-AF14-314C-B626-47DBC5D817B4}"/>
                  </a:ext>
                </a:extLst>
              </p:cNvPr>
              <p:cNvSpPr txBox="1"/>
              <p:nvPr/>
            </p:nvSpPr>
            <p:spPr>
              <a:xfrm>
                <a:off x="1289951" y="2222372"/>
                <a:ext cx="2367069" cy="625812"/>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square" lIns="50800" tIns="50800" rIns="50800" bIns="50800" anchor="ctr">
                <a:spAutoFit/>
              </a:bodyPr>
              <a:lstStyle/>
              <a:p>
                <a:pPr defTabSz="584200">
                  <a:defRPr sz="2400" b="1">
                    <a:latin typeface="Helvetica Neue"/>
                    <a:ea typeface="Helvetica Neue"/>
                    <a:cs typeface="Helvetica Neue"/>
                    <a:sym typeface="Helvetica Neue"/>
                  </a:defRPr>
                </a:pPr>
                <a:r>
                  <a:rPr sz="1400" dirty="0"/>
                  <a:t>Publicly known </a:t>
                </a:r>
                <a:r>
                  <a:rPr lang="en-US" sz="1400" dirty="0">
                    <a:solidFill>
                      <a:schemeClr val="accent1"/>
                    </a:solidFill>
                  </a:rPr>
                  <a:t>valuation distribution </a:t>
                </a:r>
                <a14:m>
                  <m:oMath xmlns:m="http://schemas.openxmlformats.org/officeDocument/2006/math">
                    <m:r>
                      <a:rPr lang="en-US" sz="2000" i="1">
                        <a:solidFill>
                          <a:schemeClr val="accent1"/>
                        </a:solidFill>
                        <a:latin typeface="Cambria Math" panose="02040503050406030204" pitchFamily="18" charset="0"/>
                      </a:rPr>
                      <m:t>𝑃</m:t>
                    </m:r>
                    <m:r>
                      <a:rPr lang="en-US" sz="2000" i="1">
                        <a:solidFill>
                          <a:schemeClr val="accent1"/>
                        </a:solidFill>
                        <a:latin typeface="Cambria Math" panose="02040503050406030204" pitchFamily="18" charset="0"/>
                      </a:rPr>
                      <m:t>(</m:t>
                    </m:r>
                    <m:sSub>
                      <m:sSubPr>
                        <m:ctrlPr>
                          <a:rPr lang="ar-AE" sz="2000" i="1" smtClean="0">
                            <a:solidFill>
                              <a:schemeClr val="accent1"/>
                            </a:solidFill>
                            <a:latin typeface="Cambria Math" panose="02040503050406030204" pitchFamily="18" charset="0"/>
                          </a:rPr>
                        </m:ctrlPr>
                      </m:sSubPr>
                      <m:e>
                        <m:r>
                          <a:rPr lang="ar-AE" sz="2000" i="1">
                            <a:solidFill>
                              <a:schemeClr val="accent1"/>
                            </a:solidFill>
                            <a:latin typeface="Cambria Math" panose="02040503050406030204" pitchFamily="18" charset="0"/>
                          </a:rPr>
                          <m:t>𝒗</m:t>
                        </m:r>
                      </m:e>
                      <m:sub>
                        <m:r>
                          <a:rPr lang="ar-AE" sz="2000" i="1">
                            <a:solidFill>
                              <a:schemeClr val="accent1"/>
                            </a:solidFill>
                            <a:latin typeface="Cambria Math" panose="02040503050406030204" pitchFamily="18" charset="0"/>
                          </a:rPr>
                          <m:t>𝑖</m:t>
                        </m:r>
                      </m:sub>
                    </m:sSub>
                    <m:r>
                      <a:rPr lang="ar-AE" sz="2000" i="1">
                        <a:solidFill>
                          <a:schemeClr val="accent1"/>
                        </a:solidFill>
                        <a:latin typeface="Cambria Math" panose="02040503050406030204" pitchFamily="18" charset="0"/>
                      </a:rPr>
                      <m:t>)</m:t>
                    </m:r>
                  </m:oMath>
                </a14:m>
                <a:endParaRPr sz="1400" dirty="0"/>
              </a:p>
            </p:txBody>
          </p:sp>
        </mc:Choice>
        <mc:Fallback xmlns="">
          <p:sp>
            <p:nvSpPr>
              <p:cNvPr id="24" name="k items, n players…">
                <a:extLst>
                  <a:ext uri="{FF2B5EF4-FFF2-40B4-BE49-F238E27FC236}">
                    <a16:creationId xmlns:a16="http://schemas.microsoft.com/office/drawing/2014/main" id="{291C2AB5-AF14-314C-B626-47DBC5D817B4}"/>
                  </a:ext>
                </a:extLst>
              </p:cNvPr>
              <p:cNvSpPr txBox="1">
                <a:spLocks noRot="1" noChangeAspect="1" noMove="1" noResize="1" noEditPoints="1" noAdjustHandles="1" noChangeArrowheads="1" noChangeShapeType="1" noTextEdit="1"/>
              </p:cNvSpPr>
              <p:nvPr/>
            </p:nvSpPr>
            <p:spPr>
              <a:xfrm>
                <a:off x="1289951" y="2222372"/>
                <a:ext cx="2367069" cy="625812"/>
              </a:xfrm>
              <a:prstGeom prst="rect">
                <a:avLst/>
              </a:prstGeom>
              <a:blipFill>
                <a:blip r:embed="rId2"/>
                <a:stretch>
                  <a:fillRect l="-2674" t="-2000" b="-800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
                <a:extLst>
                  <a:ext uri="{FF2B5EF4-FFF2-40B4-BE49-F238E27FC236}">
                    <a16:creationId xmlns:a16="http://schemas.microsoft.com/office/drawing/2014/main" id="{5E354E5F-6EBF-8245-9386-530230E37819}"/>
                  </a:ext>
                </a:extLst>
              </p:cNvPr>
              <p:cNvSpPr txBox="1"/>
              <p:nvPr/>
            </p:nvSpPr>
            <p:spPr>
              <a:xfrm>
                <a:off x="2139998" y="3597004"/>
                <a:ext cx="940321" cy="384529"/>
              </a:xfrm>
              <a:prstGeom prst="rect">
                <a:avLst/>
              </a:prstGeom>
              <a:ln w="12700">
                <a:miter lim="400000"/>
              </a:ln>
              <a:extLst>
                <a:ext uri="{C572A759-6A51-4108-AA02-DFA0A04FC94B}">
                  <ma14:wrappingTextBoxFlag xmlns:ma14="http://schemas.microsoft.com/office/mac/drawingml/2011/main" xmlns:m="http://schemas.openxmlformats.org/officeDocument/2006/math" xmlns="" val="1"/>
                </a:ext>
              </a:extLst>
            </p:spPr>
            <p:txBody>
              <a:bodyPr wrap="none" lIns="50800" tIns="50800" rIns="50800" bIns="50800" anchor="ctr">
                <a:spAutoFit/>
              </a:bodyPr>
              <a:lstStyle>
                <a:lvl1pPr defTabSz="584200">
                  <a:defRPr sz="2400" b="1">
                    <a:latin typeface="Helvetica Neue"/>
                    <a:ea typeface="Helvetica Neue"/>
                    <a:cs typeface="Helvetica Neue"/>
                    <a:sym typeface="Helvetica Neue"/>
                  </a:defRPr>
                </a:lvl1pPr>
              </a:lstStyle>
              <a:p>
                <a:pPr/>
                <a14:m>
                  <m:oMathPara xmlns:m="http://schemas.openxmlformats.org/officeDocument/2006/math">
                    <m:oMathParaPr>
                      <m:jc m:val="center"/>
                    </m:oMathParaPr>
                    <m:oMath xmlns:m="http://schemas.openxmlformats.org/officeDocument/2006/math">
                      <m:sSub>
                        <m:sSubPr>
                          <m:ctrlPr>
                            <a:rPr lang="ar-AE" sz="1800" i="1" smtClean="0">
                              <a:solidFill>
                                <a:schemeClr val="accent1"/>
                              </a:solidFill>
                              <a:latin typeface="Cambria Math" panose="02040503050406030204" pitchFamily="18" charset="0"/>
                            </a:rPr>
                          </m:ctrlPr>
                        </m:sSubPr>
                        <m:e>
                          <m:r>
                            <a:rPr lang="ar-AE" sz="1800" i="1">
                              <a:solidFill>
                                <a:schemeClr val="accent1"/>
                              </a:solidFill>
                              <a:latin typeface="Cambria Math" panose="02040503050406030204" pitchFamily="18" charset="0"/>
                            </a:rPr>
                            <m:t>𝒗</m:t>
                          </m:r>
                        </m:e>
                        <m:sub>
                          <m:r>
                            <a:rPr lang="ar-AE" sz="1800" i="1">
                              <a:solidFill>
                                <a:schemeClr val="accent1"/>
                              </a:solidFill>
                              <a:latin typeface="Cambria Math" panose="02040503050406030204" pitchFamily="18" charset="0"/>
                            </a:rPr>
                            <m:t>𝑖</m:t>
                          </m:r>
                        </m:sub>
                      </m:sSub>
                      <m:r>
                        <a:rPr lang="ar-AE" sz="1800" i="1">
                          <a:solidFill>
                            <a:schemeClr val="tx1">
                              <a:lumMod val="50000"/>
                            </a:schemeClr>
                          </a:solidFill>
                          <a:latin typeface="Cambria Math" panose="02040503050406030204" pitchFamily="18" charset="0"/>
                        </a:rPr>
                        <m:t>∈</m:t>
                      </m:r>
                      <m:sSup>
                        <m:sSupPr>
                          <m:ctrlPr>
                            <a:rPr lang="ar-AE" sz="1800" i="1">
                              <a:solidFill>
                                <a:schemeClr val="tx1">
                                  <a:lumMod val="50000"/>
                                </a:schemeClr>
                              </a:solidFill>
                              <a:latin typeface="Cambria Math" panose="02040503050406030204" pitchFamily="18" charset="0"/>
                            </a:rPr>
                          </m:ctrlPr>
                        </m:sSupPr>
                        <m:e>
                          <m:r>
                            <a:rPr lang="ar-AE" sz="1800" i="1">
                              <a:solidFill>
                                <a:schemeClr val="tx1">
                                  <a:lumMod val="50000"/>
                                </a:schemeClr>
                              </a:solidFill>
                              <a:latin typeface="Cambria Math" panose="02040503050406030204" pitchFamily="18" charset="0"/>
                            </a:rPr>
                            <m:t>ℝ</m:t>
                          </m:r>
                        </m:e>
                        <m:sup>
                          <m:r>
                            <a:rPr lang="ar-AE" sz="1800" i="1">
                              <a:solidFill>
                                <a:schemeClr val="tx1">
                                  <a:lumMod val="50000"/>
                                </a:schemeClr>
                              </a:solidFill>
                              <a:latin typeface="Cambria Math" panose="02040503050406030204" pitchFamily="18" charset="0"/>
                            </a:rPr>
                            <m:t>𝑘</m:t>
                          </m:r>
                        </m:sup>
                      </m:sSup>
                    </m:oMath>
                  </m:oMathPara>
                </a14:m>
                <a:endParaRPr lang="ar-AE" sz="1800" dirty="0">
                  <a:solidFill>
                    <a:schemeClr val="tx1">
                      <a:lumMod val="50000"/>
                    </a:schemeClr>
                  </a:solidFill>
                </a:endParaRPr>
              </a:p>
            </p:txBody>
          </p:sp>
        </mc:Choice>
        <mc:Fallback xmlns="">
          <p:sp>
            <p:nvSpPr>
              <p:cNvPr id="25" name="Text">
                <a:extLst>
                  <a:ext uri="{FF2B5EF4-FFF2-40B4-BE49-F238E27FC236}">
                    <a16:creationId xmlns:a16="http://schemas.microsoft.com/office/drawing/2014/main" id="{5E354E5F-6EBF-8245-9386-530230E37819}"/>
                  </a:ext>
                </a:extLst>
              </p:cNvPr>
              <p:cNvSpPr txBox="1">
                <a:spLocks noRot="1" noChangeAspect="1" noMove="1" noResize="1" noEditPoints="1" noAdjustHandles="1" noChangeArrowheads="1" noChangeShapeType="1" noTextEdit="1"/>
              </p:cNvSpPr>
              <p:nvPr/>
            </p:nvSpPr>
            <p:spPr>
              <a:xfrm>
                <a:off x="2139998" y="3597004"/>
                <a:ext cx="940321" cy="384529"/>
              </a:xfrm>
              <a:prstGeom prst="rect">
                <a:avLst/>
              </a:prstGeom>
              <a:blipFill>
                <a:blip r:embed="rId3"/>
                <a:stretch>
                  <a:fillRect t="-6452" r="-13333" b="-22581"/>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Equation">
                <a:extLst>
                  <a:ext uri="{FF2B5EF4-FFF2-40B4-BE49-F238E27FC236}">
                    <a16:creationId xmlns:a16="http://schemas.microsoft.com/office/drawing/2014/main" id="{A25184D0-F281-224F-B78D-E0567DDDF1B1}"/>
                  </a:ext>
                </a:extLst>
              </p:cNvPr>
              <p:cNvSpPr txBox="1"/>
              <p:nvPr/>
            </p:nvSpPr>
            <p:spPr>
              <a:xfrm>
                <a:off x="2521385" y="4934208"/>
                <a:ext cx="278217" cy="25935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𝒃</m:t>
                          </m:r>
                        </m:e>
                        <m:sub>
                          <m:r>
                            <a:rPr lang="ar-AE" i="1">
                              <a:solidFill>
                                <a:schemeClr val="tx1">
                                  <a:lumMod val="50000"/>
                                </a:schemeClr>
                              </a:solidFill>
                              <a:latin typeface="Cambria Math" panose="02040503050406030204" pitchFamily="18" charset="0"/>
                            </a:rPr>
                            <m:t>𝑖</m:t>
                          </m:r>
                        </m:sub>
                      </m:sSub>
                    </m:oMath>
                  </m:oMathPara>
                </a14:m>
                <a:endParaRPr lang="ar-AE" dirty="0">
                  <a:solidFill>
                    <a:schemeClr val="tx1">
                      <a:lumMod val="50000"/>
                    </a:schemeClr>
                  </a:solidFill>
                </a:endParaRPr>
              </a:p>
            </p:txBody>
          </p:sp>
        </mc:Choice>
        <mc:Fallback xmlns="">
          <p:sp>
            <p:nvSpPr>
              <p:cNvPr id="26" name="Equation">
                <a:extLst>
                  <a:ext uri="{FF2B5EF4-FFF2-40B4-BE49-F238E27FC236}">
                    <a16:creationId xmlns:a16="http://schemas.microsoft.com/office/drawing/2014/main" id="{A25184D0-F281-224F-B78D-E0567DDDF1B1}"/>
                  </a:ext>
                </a:extLst>
              </p:cNvPr>
              <p:cNvSpPr txBox="1">
                <a:spLocks noRot="1" noChangeAspect="1" noMove="1" noResize="1" noEditPoints="1" noAdjustHandles="1" noChangeArrowheads="1" noChangeShapeType="1" noTextEdit="1"/>
              </p:cNvSpPr>
              <p:nvPr/>
            </p:nvSpPr>
            <p:spPr>
              <a:xfrm>
                <a:off x="2521385" y="4934208"/>
                <a:ext cx="278217" cy="259355"/>
              </a:xfrm>
              <a:prstGeom prst="rect">
                <a:avLst/>
              </a:prstGeom>
              <a:blipFill>
                <a:blip r:embed="rId4"/>
                <a:stretch>
                  <a:fillRect l="-17391" t="-28571" r="-60870" b="-6190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Equation">
                <a:extLst>
                  <a:ext uri="{FF2B5EF4-FFF2-40B4-BE49-F238E27FC236}">
                    <a16:creationId xmlns:a16="http://schemas.microsoft.com/office/drawing/2014/main" id="{47499FB1-849D-9647-BC32-3DE622E9F4AD}"/>
                  </a:ext>
                </a:extLst>
              </p:cNvPr>
              <p:cNvSpPr txBox="1"/>
              <p:nvPr/>
            </p:nvSpPr>
            <p:spPr>
              <a:xfrm>
                <a:off x="3657020" y="4940347"/>
                <a:ext cx="1308820" cy="25935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𝑓</m:t>
                          </m:r>
                        </m:e>
                        <m:sub>
                          <m:r>
                            <a:rPr lang="ar-AE" i="1">
                              <a:solidFill>
                                <a:schemeClr val="tx1">
                                  <a:lumMod val="50000"/>
                                </a:schemeClr>
                              </a:solidFill>
                              <a:latin typeface="Cambria Math" panose="02040503050406030204" pitchFamily="18" charset="0"/>
                            </a:rPr>
                            <m:t>𝑖</m:t>
                          </m:r>
                        </m:sub>
                      </m:sSub>
                      <m:r>
                        <a:rPr lang="ar-AE" i="1">
                          <a:solidFill>
                            <a:schemeClr val="tx1">
                              <a:lumMod val="50000"/>
                            </a:schemeClr>
                          </a:solidFill>
                          <a:latin typeface="Cambria Math" panose="02040503050406030204" pitchFamily="18" charset="0"/>
                        </a:rPr>
                        <m:t>(</m:t>
                      </m:r>
                      <m:sSub>
                        <m:sSubPr>
                          <m:ctrlPr>
                            <a:rPr lang="ar-AE" i="1">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𝒃</m:t>
                          </m:r>
                        </m:e>
                        <m:sub>
                          <m:r>
                            <a:rPr lang="ar-AE" i="1">
                              <a:solidFill>
                                <a:schemeClr val="tx1">
                                  <a:lumMod val="50000"/>
                                </a:schemeClr>
                              </a:solidFill>
                              <a:latin typeface="Cambria Math" panose="02040503050406030204" pitchFamily="18" charset="0"/>
                            </a:rPr>
                            <m:t>1</m:t>
                          </m:r>
                        </m:sub>
                      </m:sSub>
                      <m:r>
                        <a:rPr lang="ar-AE" i="1">
                          <a:solidFill>
                            <a:schemeClr val="tx1">
                              <a:lumMod val="50000"/>
                            </a:schemeClr>
                          </a:solidFill>
                          <a:latin typeface="Cambria Math" panose="02040503050406030204" pitchFamily="18" charset="0"/>
                        </a:rPr>
                        <m:t>,…,</m:t>
                      </m:r>
                      <m:sSub>
                        <m:sSubPr>
                          <m:ctrlPr>
                            <a:rPr lang="ar-AE" i="1">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𝒃</m:t>
                          </m:r>
                        </m:e>
                        <m:sub>
                          <m:r>
                            <a:rPr lang="ar-AE" i="1">
                              <a:solidFill>
                                <a:schemeClr val="tx1">
                                  <a:lumMod val="50000"/>
                                </a:schemeClr>
                              </a:solidFill>
                              <a:latin typeface="Cambria Math" panose="02040503050406030204" pitchFamily="18" charset="0"/>
                            </a:rPr>
                            <m:t>𝑛</m:t>
                          </m:r>
                        </m:sub>
                      </m:sSub>
                      <m:r>
                        <a:rPr lang="ar-AE" i="1">
                          <a:solidFill>
                            <a:schemeClr val="tx1">
                              <a:lumMod val="50000"/>
                            </a:schemeClr>
                          </a:solidFill>
                          <a:latin typeface="Cambria Math" panose="02040503050406030204" pitchFamily="18" charset="0"/>
                        </a:rPr>
                        <m:t>)</m:t>
                      </m:r>
                    </m:oMath>
                  </m:oMathPara>
                </a14:m>
                <a:endParaRPr lang="ar-AE" dirty="0">
                  <a:solidFill>
                    <a:schemeClr val="tx1">
                      <a:lumMod val="50000"/>
                    </a:schemeClr>
                  </a:solidFill>
                </a:endParaRPr>
              </a:p>
            </p:txBody>
          </p:sp>
        </mc:Choice>
        <mc:Fallback xmlns="">
          <p:sp>
            <p:nvSpPr>
              <p:cNvPr id="27" name="Equation">
                <a:extLst>
                  <a:ext uri="{FF2B5EF4-FFF2-40B4-BE49-F238E27FC236}">
                    <a16:creationId xmlns:a16="http://schemas.microsoft.com/office/drawing/2014/main" id="{47499FB1-849D-9647-BC32-3DE622E9F4AD}"/>
                  </a:ext>
                </a:extLst>
              </p:cNvPr>
              <p:cNvSpPr txBox="1">
                <a:spLocks noRot="1" noChangeAspect="1" noMove="1" noResize="1" noEditPoints="1" noAdjustHandles="1" noChangeArrowheads="1" noChangeShapeType="1" noTextEdit="1"/>
              </p:cNvSpPr>
              <p:nvPr/>
            </p:nvSpPr>
            <p:spPr>
              <a:xfrm>
                <a:off x="3657020" y="4940347"/>
                <a:ext cx="1308820" cy="259355"/>
              </a:xfrm>
              <a:prstGeom prst="rect">
                <a:avLst/>
              </a:prstGeom>
              <a:blipFill>
                <a:blip r:embed="rId5"/>
                <a:stretch>
                  <a:fillRect l="-5769" t="-22727" r="-12500" b="-59091"/>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Equation">
                <a:extLst>
                  <a:ext uri="{FF2B5EF4-FFF2-40B4-BE49-F238E27FC236}">
                    <a16:creationId xmlns:a16="http://schemas.microsoft.com/office/drawing/2014/main" id="{88A6B750-3DB8-2B43-A7E8-855374CA1A2C}"/>
                  </a:ext>
                </a:extLst>
              </p:cNvPr>
              <p:cNvSpPr txBox="1"/>
              <p:nvPr/>
            </p:nvSpPr>
            <p:spPr>
              <a:xfrm>
                <a:off x="6161028" y="4404741"/>
                <a:ext cx="850553" cy="28193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accent2"/>
                              </a:solidFill>
                              <a:latin typeface="Cambria Math" panose="02040503050406030204" pitchFamily="18" charset="0"/>
                            </a:rPr>
                          </m:ctrlPr>
                        </m:sSubPr>
                        <m:e>
                          <m:r>
                            <a:rPr lang="ar-AE" i="1">
                              <a:solidFill>
                                <a:schemeClr val="accent2"/>
                              </a:solidFill>
                              <a:latin typeface="Cambria Math" panose="02040503050406030204" pitchFamily="18" charset="0"/>
                            </a:rPr>
                            <m:t>𝒂</m:t>
                          </m:r>
                        </m:e>
                        <m:sub>
                          <m:r>
                            <a:rPr lang="ar-AE" i="1">
                              <a:solidFill>
                                <a:schemeClr val="accent2"/>
                              </a:solidFill>
                              <a:latin typeface="Cambria Math" panose="02040503050406030204" pitchFamily="18" charset="0"/>
                            </a:rPr>
                            <m:t>𝑖</m:t>
                          </m:r>
                        </m:sub>
                      </m:sSub>
                      <m:r>
                        <a:rPr lang="ar-AE" i="1">
                          <a:solidFill>
                            <a:schemeClr val="accent2"/>
                          </a:solidFill>
                          <a:latin typeface="Cambria Math" panose="02040503050406030204" pitchFamily="18" charset="0"/>
                        </a:rPr>
                        <m:t>∈</m:t>
                      </m:r>
                      <m:sSup>
                        <m:sSupPr>
                          <m:ctrlPr>
                            <a:rPr lang="ar-AE" i="1">
                              <a:solidFill>
                                <a:schemeClr val="accent2"/>
                              </a:solidFill>
                              <a:latin typeface="Cambria Math" panose="02040503050406030204" pitchFamily="18" charset="0"/>
                            </a:rPr>
                          </m:ctrlPr>
                        </m:sSupPr>
                        <m:e>
                          <m:r>
                            <a:rPr lang="ar-AE" i="1">
                              <a:solidFill>
                                <a:schemeClr val="accent2"/>
                              </a:solidFill>
                              <a:latin typeface="Cambria Math" panose="02040503050406030204" pitchFamily="18" charset="0"/>
                            </a:rPr>
                            <m:t>ℝ</m:t>
                          </m:r>
                        </m:e>
                        <m:sup>
                          <m:r>
                            <a:rPr lang="ar-AE" i="1">
                              <a:solidFill>
                                <a:schemeClr val="accent2"/>
                              </a:solidFill>
                              <a:latin typeface="Cambria Math" panose="02040503050406030204" pitchFamily="18" charset="0"/>
                            </a:rPr>
                            <m:t>𝑘</m:t>
                          </m:r>
                        </m:sup>
                      </m:sSup>
                    </m:oMath>
                  </m:oMathPara>
                </a14:m>
                <a:endParaRPr lang="ar-AE" dirty="0">
                  <a:solidFill>
                    <a:schemeClr val="accent2"/>
                  </a:solidFill>
                </a:endParaRPr>
              </a:p>
            </p:txBody>
          </p:sp>
        </mc:Choice>
        <mc:Fallback xmlns="">
          <p:sp>
            <p:nvSpPr>
              <p:cNvPr id="28" name="Equation">
                <a:extLst>
                  <a:ext uri="{FF2B5EF4-FFF2-40B4-BE49-F238E27FC236}">
                    <a16:creationId xmlns:a16="http://schemas.microsoft.com/office/drawing/2014/main" id="{88A6B750-3DB8-2B43-A7E8-855374CA1A2C}"/>
                  </a:ext>
                </a:extLst>
              </p:cNvPr>
              <p:cNvSpPr txBox="1">
                <a:spLocks noRot="1" noChangeAspect="1" noMove="1" noResize="1" noEditPoints="1" noAdjustHandles="1" noChangeArrowheads="1" noChangeShapeType="1" noTextEdit="1"/>
              </p:cNvSpPr>
              <p:nvPr/>
            </p:nvSpPr>
            <p:spPr>
              <a:xfrm>
                <a:off x="6161028" y="4404741"/>
                <a:ext cx="850553" cy="281937"/>
              </a:xfrm>
              <a:prstGeom prst="rect">
                <a:avLst/>
              </a:prstGeom>
              <a:blipFill>
                <a:blip r:embed="rId6"/>
                <a:stretch>
                  <a:fillRect l="-2985" t="-26087" r="-20896" b="-47826"/>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Equation">
                <a:extLst>
                  <a:ext uri="{FF2B5EF4-FFF2-40B4-BE49-F238E27FC236}">
                    <a16:creationId xmlns:a16="http://schemas.microsoft.com/office/drawing/2014/main" id="{CD6B87B6-1628-1D4D-85AD-13AB4EF9A390}"/>
                  </a:ext>
                </a:extLst>
              </p:cNvPr>
              <p:cNvSpPr txBox="1"/>
              <p:nvPr/>
            </p:nvSpPr>
            <p:spPr>
              <a:xfrm>
                <a:off x="6161028" y="5588224"/>
                <a:ext cx="711733" cy="276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accent6"/>
                              </a:solidFill>
                              <a:latin typeface="Cambria Math" panose="02040503050406030204" pitchFamily="18" charset="0"/>
                            </a:rPr>
                          </m:ctrlPr>
                        </m:sSubPr>
                        <m:e>
                          <m:r>
                            <a:rPr lang="ar-AE" i="1">
                              <a:solidFill>
                                <a:schemeClr val="accent6"/>
                              </a:solidFill>
                              <a:latin typeface="Cambria Math" panose="02040503050406030204" pitchFamily="18" charset="0"/>
                            </a:rPr>
                            <m:t>𝑝</m:t>
                          </m:r>
                        </m:e>
                        <m:sub>
                          <m:r>
                            <a:rPr lang="ar-AE" i="1">
                              <a:solidFill>
                                <a:schemeClr val="accent6"/>
                              </a:solidFill>
                              <a:latin typeface="Cambria Math" panose="02040503050406030204" pitchFamily="18" charset="0"/>
                            </a:rPr>
                            <m:t>𝑖</m:t>
                          </m:r>
                        </m:sub>
                      </m:sSub>
                      <m:r>
                        <a:rPr lang="ar-AE" i="1">
                          <a:solidFill>
                            <a:schemeClr val="accent6"/>
                          </a:solidFill>
                          <a:latin typeface="Cambria Math" panose="02040503050406030204" pitchFamily="18" charset="0"/>
                        </a:rPr>
                        <m:t>∈</m:t>
                      </m:r>
                      <m:r>
                        <a:rPr lang="ar-AE" i="1">
                          <a:solidFill>
                            <a:schemeClr val="accent6"/>
                          </a:solidFill>
                          <a:latin typeface="Cambria Math" panose="02040503050406030204" pitchFamily="18" charset="0"/>
                        </a:rPr>
                        <m:t>ℝ</m:t>
                      </m:r>
                    </m:oMath>
                  </m:oMathPara>
                </a14:m>
                <a:endParaRPr lang="ar-AE" dirty="0">
                  <a:solidFill>
                    <a:schemeClr val="accent6"/>
                  </a:solidFill>
                </a:endParaRPr>
              </a:p>
            </p:txBody>
          </p:sp>
        </mc:Choice>
        <mc:Fallback xmlns="">
          <p:sp>
            <p:nvSpPr>
              <p:cNvPr id="29" name="Equation">
                <a:extLst>
                  <a:ext uri="{FF2B5EF4-FFF2-40B4-BE49-F238E27FC236}">
                    <a16:creationId xmlns:a16="http://schemas.microsoft.com/office/drawing/2014/main" id="{CD6B87B6-1628-1D4D-85AD-13AB4EF9A390}"/>
                  </a:ext>
                </a:extLst>
              </p:cNvPr>
              <p:cNvSpPr txBox="1">
                <a:spLocks noRot="1" noChangeAspect="1" noMove="1" noResize="1" noEditPoints="1" noAdjustHandles="1" noChangeArrowheads="1" noChangeShapeType="1" noTextEdit="1"/>
              </p:cNvSpPr>
              <p:nvPr/>
            </p:nvSpPr>
            <p:spPr>
              <a:xfrm>
                <a:off x="6161028" y="5588224"/>
                <a:ext cx="711733" cy="276999"/>
              </a:xfrm>
              <a:prstGeom prst="rect">
                <a:avLst/>
              </a:prstGeom>
              <a:blipFill>
                <a:blip r:embed="rId7"/>
                <a:stretch>
                  <a:fillRect l="-7143" t="-27273" r="-25000" b="-54545"/>
                </a:stretch>
              </a:blipFill>
              <a:ln w="12700">
                <a:miter lim="400000"/>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Equation">
                <a:extLst>
                  <a:ext uri="{FF2B5EF4-FFF2-40B4-BE49-F238E27FC236}">
                    <a16:creationId xmlns:a16="http://schemas.microsoft.com/office/drawing/2014/main" id="{EF41619F-A497-D74F-80C2-CB7EEB6A5CB2}"/>
                  </a:ext>
                </a:extLst>
              </p:cNvPr>
              <p:cNvSpPr txBox="1"/>
              <p:nvPr/>
            </p:nvSpPr>
            <p:spPr>
              <a:xfrm>
                <a:off x="7878579" y="4847428"/>
                <a:ext cx="1913793" cy="5849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xmlns:m="http://schemas.openxmlformats.org/officeDocument/2006/math">
                    <m:oMathParaPr>
                      <m:jc m:val="centerGroup"/>
                    </m:oMathParaPr>
                    <m:oMath xmlns:m="http://schemas.openxmlformats.org/officeDocument/2006/math">
                      <m:sSub>
                        <m:sSubPr>
                          <m:ctrlPr>
                            <a:rPr lang="ar-AE" i="1" smtClean="0">
                              <a:solidFill>
                                <a:schemeClr val="tx1">
                                  <a:lumMod val="50000"/>
                                </a:schemeClr>
                              </a:solidFill>
                              <a:latin typeface="Cambria Math" panose="02040503050406030204" pitchFamily="18" charset="0"/>
                            </a:rPr>
                          </m:ctrlPr>
                        </m:sSubPr>
                        <m:e>
                          <m:r>
                            <a:rPr lang="ar-AE" i="1">
                              <a:solidFill>
                                <a:schemeClr val="tx1">
                                  <a:lumMod val="50000"/>
                                </a:schemeClr>
                              </a:solidFill>
                              <a:latin typeface="Cambria Math" panose="02040503050406030204" pitchFamily="18" charset="0"/>
                            </a:rPr>
                            <m:t>𝑢</m:t>
                          </m:r>
                        </m:e>
                        <m:sub>
                          <m:r>
                            <a:rPr lang="ar-AE" i="1">
                              <a:solidFill>
                                <a:schemeClr val="tx1">
                                  <a:lumMod val="50000"/>
                                </a:schemeClr>
                              </a:solidFill>
                              <a:latin typeface="Cambria Math" panose="02040503050406030204" pitchFamily="18" charset="0"/>
                            </a:rPr>
                            <m:t>𝑖</m:t>
                          </m:r>
                        </m:sub>
                      </m:sSub>
                      <m:r>
                        <a:rPr lang="ar-AE" i="1">
                          <a:solidFill>
                            <a:schemeClr val="tx1">
                              <a:lumMod val="50000"/>
                            </a:schemeClr>
                          </a:solidFill>
                          <a:latin typeface="Cambria Math" panose="02040503050406030204" pitchFamily="18" charset="0"/>
                        </a:rPr>
                        <m:t>=</m:t>
                      </m:r>
                      <m:limUpp>
                        <m:limUppPr>
                          <m:ctrlPr>
                            <a:rPr lang="ar-AE" i="1">
                              <a:solidFill>
                                <a:schemeClr val="tx1">
                                  <a:lumMod val="50000"/>
                                </a:schemeClr>
                              </a:solidFill>
                              <a:latin typeface="Cambria Math" panose="02040503050406030204" pitchFamily="18" charset="0"/>
                            </a:rPr>
                          </m:ctrlPr>
                        </m:limUppPr>
                        <m:e>
                          <m:limLow>
                            <m:limLowPr>
                              <m:ctrlPr>
                                <a:rPr lang="ar-AE" i="1">
                                  <a:solidFill>
                                    <a:schemeClr val="tx1">
                                      <a:lumMod val="50000"/>
                                    </a:schemeClr>
                                  </a:solidFill>
                                  <a:latin typeface="Cambria Math" panose="02040503050406030204" pitchFamily="18" charset="0"/>
                                </a:rPr>
                              </m:ctrlPr>
                            </m:limLowPr>
                            <m:e>
                              <m:r>
                                <a:rPr lang="ar-AE" i="1">
                                  <a:solidFill>
                                    <a:schemeClr val="tx1">
                                      <a:lumMod val="50000"/>
                                    </a:schemeClr>
                                  </a:solidFill>
                                  <a:latin typeface="Cambria Math" panose="02040503050406030204" pitchFamily="18" charset="0"/>
                                </a:rPr>
                                <m:t>∑</m:t>
                              </m:r>
                            </m:e>
                            <m:lim>
                              <m:r>
                                <a:rPr lang="ar-AE" i="1">
                                  <a:solidFill>
                                    <a:schemeClr val="tx1">
                                      <a:lumMod val="50000"/>
                                    </a:schemeClr>
                                  </a:solidFill>
                                  <a:latin typeface="Cambria Math" panose="02040503050406030204" pitchFamily="18" charset="0"/>
                                </a:rPr>
                                <m:t>𝑗</m:t>
                              </m:r>
                              <m:r>
                                <a:rPr lang="ar-AE" i="1">
                                  <a:solidFill>
                                    <a:schemeClr val="tx1">
                                      <a:lumMod val="50000"/>
                                    </a:schemeClr>
                                  </a:solidFill>
                                  <a:latin typeface="Cambria Math" panose="02040503050406030204" pitchFamily="18" charset="0"/>
                                </a:rPr>
                                <m:t>=1</m:t>
                              </m:r>
                            </m:lim>
                          </m:limLow>
                        </m:e>
                        <m:lim>
                          <m:r>
                            <a:rPr lang="ar-AE" i="1">
                              <a:solidFill>
                                <a:schemeClr val="tx1">
                                  <a:lumMod val="50000"/>
                                </a:schemeClr>
                              </a:solidFill>
                              <a:latin typeface="Cambria Math" panose="02040503050406030204" pitchFamily="18" charset="0"/>
                            </a:rPr>
                            <m:t>𝑘</m:t>
                          </m:r>
                        </m:lim>
                      </m:limUpp>
                      <m:sSub>
                        <m:sSubPr>
                          <m:ctrlPr>
                            <a:rPr lang="ar-AE" i="1" smtClean="0">
                              <a:solidFill>
                                <a:schemeClr val="accent2"/>
                              </a:solidFill>
                              <a:latin typeface="Cambria Math" panose="02040503050406030204" pitchFamily="18" charset="0"/>
                            </a:rPr>
                          </m:ctrlPr>
                        </m:sSubPr>
                        <m:e>
                          <m:r>
                            <a:rPr lang="ar-AE" i="1">
                              <a:solidFill>
                                <a:schemeClr val="accent2"/>
                              </a:solidFill>
                              <a:latin typeface="Cambria Math" panose="02040503050406030204" pitchFamily="18" charset="0"/>
                            </a:rPr>
                            <m:t>𝑎</m:t>
                          </m:r>
                        </m:e>
                        <m:sub>
                          <m:r>
                            <a:rPr lang="ar-AE" i="1">
                              <a:solidFill>
                                <a:schemeClr val="accent2"/>
                              </a:solidFill>
                              <a:latin typeface="Cambria Math" panose="02040503050406030204" pitchFamily="18" charset="0"/>
                            </a:rPr>
                            <m:t>𝑖𝑗</m:t>
                          </m:r>
                        </m:sub>
                      </m:sSub>
                      <m:sSub>
                        <m:sSubPr>
                          <m:ctrlPr>
                            <a:rPr lang="ar-AE" i="1" smtClean="0">
                              <a:solidFill>
                                <a:schemeClr val="accent1"/>
                              </a:solidFill>
                              <a:latin typeface="Cambria Math" panose="02040503050406030204" pitchFamily="18" charset="0"/>
                            </a:rPr>
                          </m:ctrlPr>
                        </m:sSubPr>
                        <m:e>
                          <m:r>
                            <a:rPr lang="ar-AE" i="1">
                              <a:solidFill>
                                <a:schemeClr val="accent1"/>
                              </a:solidFill>
                              <a:latin typeface="Cambria Math" panose="02040503050406030204" pitchFamily="18" charset="0"/>
                            </a:rPr>
                            <m:t>𝑣</m:t>
                          </m:r>
                        </m:e>
                        <m:sub>
                          <m:r>
                            <a:rPr lang="ar-AE" i="1">
                              <a:solidFill>
                                <a:schemeClr val="accent1"/>
                              </a:solidFill>
                              <a:latin typeface="Cambria Math" panose="02040503050406030204" pitchFamily="18" charset="0"/>
                            </a:rPr>
                            <m:t>𝑖𝑗</m:t>
                          </m:r>
                        </m:sub>
                      </m:sSub>
                      <m:r>
                        <a:rPr lang="ar-AE" i="1">
                          <a:solidFill>
                            <a:schemeClr val="tx1">
                              <a:lumMod val="50000"/>
                            </a:schemeClr>
                          </a:solidFill>
                          <a:latin typeface="Cambria Math" panose="02040503050406030204" pitchFamily="18" charset="0"/>
                        </a:rPr>
                        <m:t>−</m:t>
                      </m:r>
                      <m:sSub>
                        <m:sSubPr>
                          <m:ctrlPr>
                            <a:rPr lang="ar-AE" i="1" smtClean="0">
                              <a:solidFill>
                                <a:schemeClr val="accent6"/>
                              </a:solidFill>
                              <a:latin typeface="Cambria Math" panose="02040503050406030204" pitchFamily="18" charset="0"/>
                            </a:rPr>
                          </m:ctrlPr>
                        </m:sSubPr>
                        <m:e>
                          <m:r>
                            <a:rPr lang="ar-AE" i="1">
                              <a:solidFill>
                                <a:schemeClr val="accent6"/>
                              </a:solidFill>
                              <a:latin typeface="Cambria Math" panose="02040503050406030204" pitchFamily="18" charset="0"/>
                            </a:rPr>
                            <m:t>𝑝</m:t>
                          </m:r>
                        </m:e>
                        <m:sub>
                          <m:r>
                            <a:rPr lang="ar-AE" i="1">
                              <a:solidFill>
                                <a:schemeClr val="accent6"/>
                              </a:solidFill>
                              <a:latin typeface="Cambria Math" panose="02040503050406030204" pitchFamily="18" charset="0"/>
                            </a:rPr>
                            <m:t>𝑖</m:t>
                          </m:r>
                        </m:sub>
                      </m:sSub>
                    </m:oMath>
                  </m:oMathPara>
                </a14:m>
                <a:endParaRPr lang="ar-AE" dirty="0">
                  <a:solidFill>
                    <a:schemeClr val="tx1">
                      <a:lumMod val="50000"/>
                    </a:schemeClr>
                  </a:solidFill>
                </a:endParaRPr>
              </a:p>
            </p:txBody>
          </p:sp>
        </mc:Choice>
        <mc:Fallback xmlns="">
          <p:sp>
            <p:nvSpPr>
              <p:cNvPr id="30" name="Equation">
                <a:extLst>
                  <a:ext uri="{FF2B5EF4-FFF2-40B4-BE49-F238E27FC236}">
                    <a16:creationId xmlns:a16="http://schemas.microsoft.com/office/drawing/2014/main" id="{EF41619F-A497-D74F-80C2-CB7EEB6A5CB2}"/>
                  </a:ext>
                </a:extLst>
              </p:cNvPr>
              <p:cNvSpPr txBox="1">
                <a:spLocks noRot="1" noChangeAspect="1" noMove="1" noResize="1" noEditPoints="1" noAdjustHandles="1" noChangeArrowheads="1" noChangeShapeType="1" noTextEdit="1"/>
              </p:cNvSpPr>
              <p:nvPr/>
            </p:nvSpPr>
            <p:spPr>
              <a:xfrm>
                <a:off x="7878579" y="4847428"/>
                <a:ext cx="1913793" cy="584904"/>
              </a:xfrm>
              <a:prstGeom prst="rect">
                <a:avLst/>
              </a:prstGeom>
              <a:blipFill>
                <a:blip r:embed="rId8"/>
                <a:stretch>
                  <a:fillRect l="-662" r="-9272" b="-12766"/>
                </a:stretch>
              </a:blipFill>
              <a:ln w="12700">
                <a:miter lim="400000"/>
              </a:ln>
            </p:spPr>
            <p:txBody>
              <a:bodyPr/>
              <a:lstStyle/>
              <a:p>
                <a:r>
                  <a:rPr lang="en-US">
                    <a:noFill/>
                  </a:rPr>
                  <a:t> </a:t>
                </a:r>
              </a:p>
            </p:txBody>
          </p:sp>
        </mc:Fallback>
      </mc:AlternateContent>
      <p:sp>
        <p:nvSpPr>
          <p:cNvPr id="31" name="Line">
            <a:extLst>
              <a:ext uri="{FF2B5EF4-FFF2-40B4-BE49-F238E27FC236}">
                <a16:creationId xmlns:a16="http://schemas.microsoft.com/office/drawing/2014/main" id="{83884351-598A-B14A-9614-6F52FF9E0D1C}"/>
              </a:ext>
            </a:extLst>
          </p:cNvPr>
          <p:cNvSpPr/>
          <p:nvPr/>
        </p:nvSpPr>
        <p:spPr>
          <a:xfrm>
            <a:off x="2634174" y="2960149"/>
            <a:ext cx="2" cy="607244"/>
          </a:xfrm>
          <a:prstGeom prst="line">
            <a:avLst/>
          </a:prstGeom>
          <a:ln>
            <a:tailEnd type="triangle"/>
          </a:ln>
        </p:spPr>
        <p:style>
          <a:lnRef idx="3">
            <a:schemeClr val="dk1"/>
          </a:lnRef>
          <a:fillRef idx="0">
            <a:schemeClr val="dk1"/>
          </a:fillRef>
          <a:effectRef idx="2">
            <a:schemeClr val="dk1"/>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32" name="Private valuations">
            <a:extLst>
              <a:ext uri="{FF2B5EF4-FFF2-40B4-BE49-F238E27FC236}">
                <a16:creationId xmlns:a16="http://schemas.microsoft.com/office/drawing/2014/main" id="{7E34CF61-DF15-DB41-9D97-F718BF52A369}"/>
              </a:ext>
            </a:extLst>
          </p:cNvPr>
          <p:cNvSpPr txBox="1"/>
          <p:nvPr/>
        </p:nvSpPr>
        <p:spPr>
          <a:xfrm>
            <a:off x="611094" y="3640377"/>
            <a:ext cx="1824974" cy="2977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2400" b="1">
                <a:latin typeface="Helvetica Neue"/>
                <a:ea typeface="Helvetica Neue"/>
                <a:cs typeface="Helvetica Neue"/>
                <a:sym typeface="Helvetica Neue"/>
              </a:defRPr>
            </a:lvl1pPr>
          </a:lstStyle>
          <a:p>
            <a:r>
              <a:rPr sz="1400" dirty="0"/>
              <a:t>Private valuations</a:t>
            </a:r>
          </a:p>
        </p:txBody>
      </p:sp>
      <p:sp>
        <p:nvSpPr>
          <p:cNvPr id="33" name="Players strategically choose bids and send them to the allocation mechanism f">
            <a:extLst>
              <a:ext uri="{FF2B5EF4-FFF2-40B4-BE49-F238E27FC236}">
                <a16:creationId xmlns:a16="http://schemas.microsoft.com/office/drawing/2014/main" id="{32A9958E-23BB-BF46-A95E-5FA3F6376045}"/>
              </a:ext>
            </a:extLst>
          </p:cNvPr>
          <p:cNvSpPr txBox="1"/>
          <p:nvPr/>
        </p:nvSpPr>
        <p:spPr>
          <a:xfrm>
            <a:off x="2074178" y="5455883"/>
            <a:ext cx="2864942" cy="41304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defTabSz="584200">
              <a:defRPr sz="1700" b="1">
                <a:latin typeface="Helvetica Neue"/>
                <a:ea typeface="Helvetica Neue"/>
                <a:cs typeface="Helvetica Neue"/>
                <a:sym typeface="Helvetica Neue"/>
              </a:defRPr>
            </a:lvl1pPr>
          </a:lstStyle>
          <a:p>
            <a:r>
              <a:rPr sz="1100" dirty="0"/>
              <a:t>Players strategically choose bids and send them to the allocation mechanism f</a:t>
            </a:r>
          </a:p>
        </p:txBody>
      </p:sp>
      <p:sp>
        <p:nvSpPr>
          <p:cNvPr id="34" name="Line">
            <a:extLst>
              <a:ext uri="{FF2B5EF4-FFF2-40B4-BE49-F238E27FC236}">
                <a16:creationId xmlns:a16="http://schemas.microsoft.com/office/drawing/2014/main" id="{0408304A-B7A8-EC48-9799-CD56F2B6ADB1}"/>
              </a:ext>
            </a:extLst>
          </p:cNvPr>
          <p:cNvSpPr/>
          <p:nvPr/>
        </p:nvSpPr>
        <p:spPr>
          <a:xfrm>
            <a:off x="2634174" y="4034745"/>
            <a:ext cx="2" cy="787498"/>
          </a:xfrm>
          <a:prstGeom prst="line">
            <a:avLst/>
          </a:prstGeom>
          <a:ln>
            <a:tailEnd type="triangle"/>
          </a:ln>
        </p:spPr>
        <p:style>
          <a:lnRef idx="3">
            <a:schemeClr val="dk1"/>
          </a:lnRef>
          <a:fillRef idx="0">
            <a:schemeClr val="dk1"/>
          </a:fillRef>
          <a:effectRef idx="2">
            <a:schemeClr val="dk1"/>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35" name="Line">
            <a:extLst>
              <a:ext uri="{FF2B5EF4-FFF2-40B4-BE49-F238E27FC236}">
                <a16:creationId xmlns:a16="http://schemas.microsoft.com/office/drawing/2014/main" id="{2322ECDD-4EC6-E648-A884-F1EBEDC57739}"/>
              </a:ext>
            </a:extLst>
          </p:cNvPr>
          <p:cNvSpPr/>
          <p:nvPr/>
        </p:nvSpPr>
        <p:spPr>
          <a:xfrm>
            <a:off x="2857795" y="5052853"/>
            <a:ext cx="735059" cy="2"/>
          </a:xfrm>
          <a:prstGeom prst="line">
            <a:avLst/>
          </a:prstGeom>
          <a:ln>
            <a:tailEnd type="triangle"/>
          </a:ln>
        </p:spPr>
        <p:style>
          <a:lnRef idx="3">
            <a:schemeClr val="dk1"/>
          </a:lnRef>
          <a:fillRef idx="0">
            <a:schemeClr val="dk1"/>
          </a:fillRef>
          <a:effectRef idx="2">
            <a:schemeClr val="dk1"/>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36" name="Line">
            <a:extLst>
              <a:ext uri="{FF2B5EF4-FFF2-40B4-BE49-F238E27FC236}">
                <a16:creationId xmlns:a16="http://schemas.microsoft.com/office/drawing/2014/main" id="{0215F2DD-1376-D34B-BE21-AAC3EBFE62FD}"/>
              </a:ext>
            </a:extLst>
          </p:cNvPr>
          <p:cNvSpPr/>
          <p:nvPr/>
        </p:nvSpPr>
        <p:spPr>
          <a:xfrm flipV="1">
            <a:off x="4951557" y="4572482"/>
            <a:ext cx="1131374" cy="349000"/>
          </a:xfrm>
          <a:prstGeom prst="line">
            <a:avLst/>
          </a:prstGeom>
          <a:ln>
            <a:tailEnd type="triangle"/>
          </a:ln>
        </p:spPr>
        <p:style>
          <a:lnRef idx="3">
            <a:schemeClr val="accent2"/>
          </a:lnRef>
          <a:fillRef idx="0">
            <a:schemeClr val="accent2"/>
          </a:fillRef>
          <a:effectRef idx="2">
            <a:schemeClr val="accent2"/>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accent2"/>
              </a:solidFill>
            </a:endParaRPr>
          </a:p>
        </p:txBody>
      </p:sp>
      <p:sp>
        <p:nvSpPr>
          <p:cNvPr id="37" name="Line">
            <a:extLst>
              <a:ext uri="{FF2B5EF4-FFF2-40B4-BE49-F238E27FC236}">
                <a16:creationId xmlns:a16="http://schemas.microsoft.com/office/drawing/2014/main" id="{97353B17-87D6-4C4F-A907-ACD0370909B5}"/>
              </a:ext>
            </a:extLst>
          </p:cNvPr>
          <p:cNvSpPr/>
          <p:nvPr/>
        </p:nvSpPr>
        <p:spPr>
          <a:xfrm>
            <a:off x="4951557" y="5159296"/>
            <a:ext cx="1131372" cy="530335"/>
          </a:xfrm>
          <a:prstGeom prst="line">
            <a:avLst/>
          </a:prstGeom>
          <a:ln>
            <a:tailEnd type="triangle"/>
          </a:ln>
        </p:spPr>
        <p:style>
          <a:lnRef idx="3">
            <a:schemeClr val="accent6"/>
          </a:lnRef>
          <a:fillRef idx="0">
            <a:schemeClr val="accent6"/>
          </a:fillRef>
          <a:effectRef idx="2">
            <a:schemeClr val="accent6"/>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38" name="The mechanism outputs allocations of items, and a payment to charge each player">
            <a:extLst>
              <a:ext uri="{FF2B5EF4-FFF2-40B4-BE49-F238E27FC236}">
                <a16:creationId xmlns:a16="http://schemas.microsoft.com/office/drawing/2014/main" id="{A7FCF158-B690-564B-94AD-9304CFDD7851}"/>
              </a:ext>
            </a:extLst>
          </p:cNvPr>
          <p:cNvSpPr txBox="1"/>
          <p:nvPr/>
        </p:nvSpPr>
        <p:spPr>
          <a:xfrm>
            <a:off x="5191755" y="2856323"/>
            <a:ext cx="2789098" cy="74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defRPr sz="2400" b="1">
                <a:latin typeface="Helvetica Neue"/>
                <a:ea typeface="Helvetica Neue"/>
                <a:cs typeface="Helvetica Neue"/>
                <a:sym typeface="Helvetica Neue"/>
              </a:defRPr>
            </a:lvl1pPr>
          </a:lstStyle>
          <a:p>
            <a:r>
              <a:rPr sz="1400" dirty="0"/>
              <a:t>The mechanism outputs</a:t>
            </a:r>
            <a:r>
              <a:rPr lang="en-US" sz="1400" dirty="0"/>
              <a:t> </a:t>
            </a:r>
            <a:r>
              <a:rPr sz="1400" dirty="0">
                <a:solidFill>
                  <a:schemeClr val="accent2"/>
                </a:solidFill>
              </a:rPr>
              <a:t>allocations of items</a:t>
            </a:r>
            <a:r>
              <a:rPr sz="1400" dirty="0"/>
              <a:t>, and a</a:t>
            </a:r>
            <a:r>
              <a:rPr lang="en-US" sz="1400" dirty="0"/>
              <a:t> </a:t>
            </a:r>
            <a:r>
              <a:rPr sz="1400" dirty="0">
                <a:solidFill>
                  <a:schemeClr val="accent6"/>
                </a:solidFill>
              </a:rPr>
              <a:t>payment</a:t>
            </a:r>
            <a:r>
              <a:rPr sz="1400" dirty="0"/>
              <a:t> to charge each</a:t>
            </a:r>
            <a:r>
              <a:rPr lang="en-US" sz="1400" dirty="0"/>
              <a:t> </a:t>
            </a:r>
            <a:r>
              <a:rPr sz="1400" dirty="0"/>
              <a:t>player</a:t>
            </a:r>
          </a:p>
        </p:txBody>
      </p:sp>
      <p:sp>
        <p:nvSpPr>
          <p:cNvPr id="39" name="Players receive a utility based on allocations, payments, and their private valuation.">
            <a:extLst>
              <a:ext uri="{FF2B5EF4-FFF2-40B4-BE49-F238E27FC236}">
                <a16:creationId xmlns:a16="http://schemas.microsoft.com/office/drawing/2014/main" id="{EC335DE0-D7B5-524F-AAF8-BBD1B9248CE0}"/>
              </a:ext>
            </a:extLst>
          </p:cNvPr>
          <p:cNvSpPr txBox="1"/>
          <p:nvPr/>
        </p:nvSpPr>
        <p:spPr>
          <a:xfrm>
            <a:off x="8927227" y="3563693"/>
            <a:ext cx="2580260" cy="74892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defRPr sz="2400" b="1">
                <a:latin typeface="Helvetica Neue"/>
                <a:ea typeface="Helvetica Neue"/>
                <a:cs typeface="Helvetica Neue"/>
                <a:sym typeface="Helvetica Neue"/>
              </a:defRPr>
            </a:lvl1pPr>
          </a:lstStyle>
          <a:p>
            <a:r>
              <a:rPr sz="1400" dirty="0"/>
              <a:t>Players receive utility based on </a:t>
            </a:r>
            <a:r>
              <a:rPr sz="1400" dirty="0">
                <a:solidFill>
                  <a:schemeClr val="accent2"/>
                </a:solidFill>
              </a:rPr>
              <a:t>allocations</a:t>
            </a:r>
            <a:r>
              <a:rPr sz="1400" dirty="0"/>
              <a:t>, </a:t>
            </a:r>
            <a:r>
              <a:rPr sz="1400" dirty="0">
                <a:solidFill>
                  <a:schemeClr val="accent6"/>
                </a:solidFill>
              </a:rPr>
              <a:t>payments</a:t>
            </a:r>
            <a:r>
              <a:rPr sz="1400" dirty="0"/>
              <a:t>, and their </a:t>
            </a:r>
            <a:r>
              <a:rPr sz="1400" dirty="0">
                <a:solidFill>
                  <a:schemeClr val="accent1"/>
                </a:solidFill>
              </a:rPr>
              <a:t>private valuation</a:t>
            </a:r>
            <a:r>
              <a:rPr sz="1400" dirty="0"/>
              <a:t>.</a:t>
            </a:r>
          </a:p>
        </p:txBody>
      </p:sp>
      <p:sp>
        <p:nvSpPr>
          <p:cNvPr id="40" name="Connection Line">
            <a:extLst>
              <a:ext uri="{FF2B5EF4-FFF2-40B4-BE49-F238E27FC236}">
                <a16:creationId xmlns:a16="http://schemas.microsoft.com/office/drawing/2014/main" id="{BD9D02AC-3CD0-4549-9C16-792A89C06D68}"/>
              </a:ext>
            </a:extLst>
          </p:cNvPr>
          <p:cNvSpPr/>
          <p:nvPr/>
        </p:nvSpPr>
        <p:spPr>
          <a:xfrm>
            <a:off x="3225325" y="4404741"/>
            <a:ext cx="7891217" cy="1187004"/>
          </a:xfrm>
          <a:custGeom>
            <a:avLst/>
            <a:gdLst/>
            <a:ahLst/>
            <a:cxnLst>
              <a:cxn ang="0">
                <a:pos x="wd2" y="hd2"/>
              </a:cxn>
              <a:cxn ang="5400000">
                <a:pos x="wd2" y="hd2"/>
              </a:cxn>
              <a:cxn ang="10800000">
                <a:pos x="wd2" y="hd2"/>
              </a:cxn>
              <a:cxn ang="16200000">
                <a:pos x="wd2" y="hd2"/>
              </a:cxn>
            </a:cxnLst>
            <a:rect l="0" t="0" r="r" b="b"/>
            <a:pathLst>
              <a:path w="21600" h="18797" extrusionOk="0">
                <a:moveTo>
                  <a:pt x="0" y="1238"/>
                </a:moveTo>
                <a:cubicBezTo>
                  <a:pt x="7474" y="-2803"/>
                  <a:pt x="14674" y="3050"/>
                  <a:pt x="21600" y="18797"/>
                </a:cubicBezTo>
              </a:path>
            </a:pathLst>
          </a:custGeom>
          <a:ln w="12700">
            <a:miter lim="400000"/>
            <a:tailEnd type="triangle"/>
          </a:ln>
        </p:spPr>
        <p:txBody>
          <a:bodyPr/>
          <a:lstStyle/>
          <a:p>
            <a:endParaRPr sz="3200"/>
          </a:p>
        </p:txBody>
      </p:sp>
      <p:sp>
        <p:nvSpPr>
          <p:cNvPr id="41" name="Line">
            <a:extLst>
              <a:ext uri="{FF2B5EF4-FFF2-40B4-BE49-F238E27FC236}">
                <a16:creationId xmlns:a16="http://schemas.microsoft.com/office/drawing/2014/main" id="{69D4E233-ED76-C740-A3D6-7E510CA343C5}"/>
              </a:ext>
            </a:extLst>
          </p:cNvPr>
          <p:cNvSpPr/>
          <p:nvPr/>
        </p:nvSpPr>
        <p:spPr>
          <a:xfrm>
            <a:off x="7003565" y="4539167"/>
            <a:ext cx="870105" cy="395041"/>
          </a:xfrm>
          <a:prstGeom prst="line">
            <a:avLst/>
          </a:prstGeom>
          <a:ln>
            <a:tailEnd type="triangle"/>
          </a:ln>
        </p:spPr>
        <p:style>
          <a:lnRef idx="3">
            <a:schemeClr val="accent2"/>
          </a:lnRef>
          <a:fillRef idx="0">
            <a:schemeClr val="accent2"/>
          </a:fillRef>
          <a:effectRef idx="2">
            <a:schemeClr val="accent2"/>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accent2"/>
              </a:solidFill>
            </a:endParaRPr>
          </a:p>
        </p:txBody>
      </p:sp>
      <p:sp>
        <p:nvSpPr>
          <p:cNvPr id="42" name="Line">
            <a:extLst>
              <a:ext uri="{FF2B5EF4-FFF2-40B4-BE49-F238E27FC236}">
                <a16:creationId xmlns:a16="http://schemas.microsoft.com/office/drawing/2014/main" id="{81ECEC52-7F76-E042-BF9A-7FD349B5FEFD}"/>
              </a:ext>
            </a:extLst>
          </p:cNvPr>
          <p:cNvSpPr/>
          <p:nvPr/>
        </p:nvSpPr>
        <p:spPr>
          <a:xfrm flipV="1">
            <a:off x="6955298" y="5297622"/>
            <a:ext cx="918372" cy="395042"/>
          </a:xfrm>
          <a:prstGeom prst="line">
            <a:avLst/>
          </a:prstGeom>
          <a:ln>
            <a:tailEnd type="triangle"/>
          </a:ln>
        </p:spPr>
        <p:style>
          <a:lnRef idx="3">
            <a:schemeClr val="accent6"/>
          </a:lnRef>
          <a:fillRef idx="0">
            <a:schemeClr val="accent6"/>
          </a:fillRef>
          <a:effectRef idx="2">
            <a:schemeClr val="accent6"/>
          </a:effectRef>
          <a:fontRef idx="minor">
            <a:schemeClr val="tx1"/>
          </a:fontRef>
        </p:style>
        <p:txBody>
          <a:bodyPr lIns="50800" tIns="50800" rIns="50800" bIns="50800" anchor="ctr"/>
          <a:lstStyle/>
          <a:p>
            <a:pPr defTabSz="584200">
              <a:defRPr sz="2200">
                <a:latin typeface="Helvetica Neue Medium"/>
                <a:ea typeface="Helvetica Neue Medium"/>
                <a:cs typeface="Helvetica Neue Medium"/>
                <a:sym typeface="Helvetica Neue Medium"/>
              </a:defRPr>
            </a:pPr>
            <a:endParaRPr sz="3600">
              <a:solidFill>
                <a:schemeClr val="tx1">
                  <a:lumMod val="50000"/>
                </a:schemeClr>
              </a:solidFill>
            </a:endParaRPr>
          </a:p>
        </p:txBody>
      </p:sp>
      <p:sp>
        <p:nvSpPr>
          <p:cNvPr id="2" name="Title 1">
            <a:extLst>
              <a:ext uri="{FF2B5EF4-FFF2-40B4-BE49-F238E27FC236}">
                <a16:creationId xmlns:a16="http://schemas.microsoft.com/office/drawing/2014/main" id="{9BBF26AF-F8E0-DE49-94BD-F7093D4CB400}"/>
              </a:ext>
            </a:extLst>
          </p:cNvPr>
          <p:cNvSpPr>
            <a:spLocks noGrp="1"/>
          </p:cNvSpPr>
          <p:nvPr>
            <p:ph type="title"/>
          </p:nvPr>
        </p:nvSpPr>
        <p:spPr/>
        <p:txBody>
          <a:bodyPr/>
          <a:lstStyle/>
          <a:p>
            <a:r>
              <a:rPr lang="en-US" dirty="0"/>
              <a:t>Auction Model*</a:t>
            </a:r>
          </a:p>
        </p:txBody>
      </p:sp>
      <p:sp>
        <p:nvSpPr>
          <p:cNvPr id="4" name="TextBox 3">
            <a:extLst>
              <a:ext uri="{FF2B5EF4-FFF2-40B4-BE49-F238E27FC236}">
                <a16:creationId xmlns:a16="http://schemas.microsoft.com/office/drawing/2014/main" id="{5BC328FD-76A8-CA40-AE7D-23B17F5883BA}"/>
              </a:ext>
            </a:extLst>
          </p:cNvPr>
          <p:cNvSpPr txBox="1"/>
          <p:nvPr/>
        </p:nvSpPr>
        <p:spPr>
          <a:xfrm>
            <a:off x="136213" y="1244973"/>
            <a:ext cx="4599709" cy="276999"/>
          </a:xfrm>
          <a:prstGeom prst="rect">
            <a:avLst/>
          </a:prstGeom>
          <a:noFill/>
        </p:spPr>
        <p:txBody>
          <a:bodyPr wrap="square" rtlCol="0">
            <a:spAutoFit/>
          </a:bodyPr>
          <a:lstStyle/>
          <a:p>
            <a:pPr algn="r"/>
            <a:r>
              <a:rPr lang="en-US" sz="1200" dirty="0"/>
              <a:t>*for the sake of this talk, at least!</a:t>
            </a:r>
          </a:p>
        </p:txBody>
      </p:sp>
      <p:sp>
        <p:nvSpPr>
          <p:cNvPr id="8" name="Rounded Rectangle 7">
            <a:extLst>
              <a:ext uri="{FF2B5EF4-FFF2-40B4-BE49-F238E27FC236}">
                <a16:creationId xmlns:a16="http://schemas.microsoft.com/office/drawing/2014/main" id="{0C20D66B-F02C-1241-8BF6-FB87D7CF0741}"/>
              </a:ext>
            </a:extLst>
          </p:cNvPr>
          <p:cNvSpPr/>
          <p:nvPr/>
        </p:nvSpPr>
        <p:spPr>
          <a:xfrm>
            <a:off x="8831468" y="472471"/>
            <a:ext cx="2909454" cy="90294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Items: </a:t>
            </a:r>
            <a:r>
              <a:rPr lang="en-US" i="1" dirty="0"/>
              <a:t>j</a:t>
            </a:r>
            <a:r>
              <a:rPr lang="en-US" dirty="0"/>
              <a:t> = 1, 2, …, </a:t>
            </a:r>
            <a:r>
              <a:rPr lang="en-US" i="1" dirty="0"/>
              <a:t>k</a:t>
            </a:r>
          </a:p>
          <a:p>
            <a:pPr algn="ctr"/>
            <a:r>
              <a:rPr lang="en-US" dirty="0"/>
              <a:t>Agents: </a:t>
            </a:r>
            <a:r>
              <a:rPr lang="en-US" i="1" dirty="0" err="1"/>
              <a:t>i</a:t>
            </a:r>
            <a:r>
              <a:rPr lang="en-US" dirty="0"/>
              <a:t> = 1, 2, …, </a:t>
            </a:r>
            <a:r>
              <a:rPr lang="en-US" i="1" dirty="0"/>
              <a:t>n</a:t>
            </a:r>
          </a:p>
        </p:txBody>
      </p:sp>
      <p:sp>
        <p:nvSpPr>
          <p:cNvPr id="9" name="Footer Placeholder 8">
            <a:extLst>
              <a:ext uri="{FF2B5EF4-FFF2-40B4-BE49-F238E27FC236}">
                <a16:creationId xmlns:a16="http://schemas.microsoft.com/office/drawing/2014/main" id="{52ADE7A1-914E-1243-A5A1-A82E3E487630}"/>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A6C939AF-907B-FE48-AAD8-62CA01B27823}"/>
              </a:ext>
            </a:extLst>
          </p:cNvPr>
          <p:cNvSpPr>
            <a:spLocks noGrp="1"/>
          </p:cNvSpPr>
          <p:nvPr>
            <p:ph type="sldNum" sz="quarter" idx="12"/>
          </p:nvPr>
        </p:nvSpPr>
        <p:spPr/>
        <p:txBody>
          <a:bodyPr/>
          <a:lstStyle/>
          <a:p>
            <a:fld id="{E5AEC740-BABD-4C48-8F63-5465F5E4020A}" type="slidenum">
              <a:rPr lang="en-US" smtClean="0"/>
              <a:t>5</a:t>
            </a:fld>
            <a:endParaRPr lang="en-US"/>
          </a:p>
        </p:txBody>
      </p:sp>
      <p:sp>
        <p:nvSpPr>
          <p:cNvPr id="43" name="Connection Line">
            <a:extLst>
              <a:ext uri="{FF2B5EF4-FFF2-40B4-BE49-F238E27FC236}">
                <a16:creationId xmlns:a16="http://schemas.microsoft.com/office/drawing/2014/main" id="{4781532A-2BF8-DA4D-877E-5B4257AE9B76}"/>
              </a:ext>
            </a:extLst>
          </p:cNvPr>
          <p:cNvSpPr/>
          <p:nvPr/>
        </p:nvSpPr>
        <p:spPr>
          <a:xfrm>
            <a:off x="3025498" y="3706165"/>
            <a:ext cx="6067377" cy="1245770"/>
          </a:xfrm>
          <a:custGeom>
            <a:avLst/>
            <a:gdLst/>
            <a:ahLst/>
            <a:cxnLst>
              <a:cxn ang="0">
                <a:pos x="wd2" y="hd2"/>
              </a:cxn>
              <a:cxn ang="5400000">
                <a:pos x="wd2" y="hd2"/>
              </a:cxn>
              <a:cxn ang="10800000">
                <a:pos x="wd2" y="hd2"/>
              </a:cxn>
              <a:cxn ang="16200000">
                <a:pos x="wd2" y="hd2"/>
              </a:cxn>
            </a:cxnLst>
            <a:rect l="0" t="0" r="r" b="b"/>
            <a:pathLst>
              <a:path w="21600" h="18797" extrusionOk="0">
                <a:moveTo>
                  <a:pt x="0" y="1238"/>
                </a:moveTo>
                <a:cubicBezTo>
                  <a:pt x="7474" y="-2803"/>
                  <a:pt x="14674" y="3050"/>
                  <a:pt x="21600" y="18797"/>
                </a:cubicBezTo>
              </a:path>
            </a:pathLst>
          </a:custGeom>
          <a:ln>
            <a:tailEnd type="triangle"/>
          </a:ln>
        </p:spPr>
        <p:style>
          <a:lnRef idx="3">
            <a:schemeClr val="accent1"/>
          </a:lnRef>
          <a:fillRef idx="0">
            <a:schemeClr val="accent1"/>
          </a:fillRef>
          <a:effectRef idx="2">
            <a:schemeClr val="accent1"/>
          </a:effectRef>
          <a:fontRef idx="minor">
            <a:schemeClr val="tx1"/>
          </a:fontRef>
        </p:style>
        <p:txBody>
          <a:bodyPr/>
          <a:lstStyle/>
          <a:p>
            <a:endParaRPr/>
          </a:p>
        </p:txBody>
      </p:sp>
      <p:sp>
        <p:nvSpPr>
          <p:cNvPr id="44" name="Players receive a utility based on allocations, payments, and their private valuation.">
            <a:extLst>
              <a:ext uri="{FF2B5EF4-FFF2-40B4-BE49-F238E27FC236}">
                <a16:creationId xmlns:a16="http://schemas.microsoft.com/office/drawing/2014/main" id="{1398A200-8EC9-A547-8476-F5E75FB8E47C}"/>
              </a:ext>
            </a:extLst>
          </p:cNvPr>
          <p:cNvSpPr txBox="1"/>
          <p:nvPr/>
        </p:nvSpPr>
        <p:spPr>
          <a:xfrm>
            <a:off x="8734609" y="5798461"/>
            <a:ext cx="2580260" cy="53347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defTabSz="584200">
              <a:defRPr sz="2400" b="1">
                <a:latin typeface="Helvetica Neue"/>
                <a:ea typeface="Helvetica Neue"/>
                <a:cs typeface="Helvetica Neue"/>
                <a:sym typeface="Helvetica Neue"/>
              </a:defRPr>
            </a:lvl1pPr>
          </a:lstStyle>
          <a:p>
            <a:r>
              <a:rPr lang="en-US" sz="1400" b="0" dirty="0"/>
              <a:t>(Utilities may also take forms other than quasilinear.)</a:t>
            </a:r>
            <a:endParaRPr sz="1400" b="0" dirty="0"/>
          </a:p>
        </p:txBody>
      </p:sp>
    </p:spTree>
    <p:extLst>
      <p:ext uri="{BB962C8B-B14F-4D97-AF65-F5344CB8AC3E}">
        <p14:creationId xmlns:p14="http://schemas.microsoft.com/office/powerpoint/2010/main" val="33536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8" grpId="0" animBg="1"/>
      <p:bldP spid="43" grpId="0" animBg="1"/>
      <p:bldP spid="4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Mechanism Design and Equilibria"/>
          <p:cNvSpPr txBox="1">
            <a:spLocks noGrp="1"/>
          </p:cNvSpPr>
          <p:nvPr>
            <p:ph type="title"/>
          </p:nvPr>
        </p:nvSpPr>
        <p:spPr>
          <a:prstGeom prst="rect">
            <a:avLst/>
          </a:prstGeom>
        </p:spPr>
        <p:txBody>
          <a:bodyPr>
            <a:normAutofit/>
          </a:bodyPr>
          <a:lstStyle>
            <a:lvl1pPr defTabSz="484886">
              <a:defRPr sz="6640"/>
            </a:lvl1pPr>
          </a:lstStyle>
          <a:p>
            <a:r>
              <a:rPr sz="4400" dirty="0"/>
              <a:t>Mechanism Design </a:t>
            </a:r>
            <a:r>
              <a:rPr lang="en-US" sz="4400" dirty="0"/>
              <a:t>&amp;</a:t>
            </a:r>
            <a:r>
              <a:rPr sz="4400" dirty="0"/>
              <a:t> Equilibri</a:t>
            </a:r>
            <a:r>
              <a:rPr lang="en-US" sz="4400" dirty="0"/>
              <a:t>um Behavior</a:t>
            </a:r>
            <a:endParaRPr sz="4400" dirty="0"/>
          </a:p>
        </p:txBody>
      </p:sp>
      <p:sp>
        <p:nvSpPr>
          <p:cNvPr id="133" name="Common assumptions of mechanism design…"/>
          <p:cNvSpPr txBox="1">
            <a:spLocks noGrp="1"/>
          </p:cNvSpPr>
          <p:nvPr>
            <p:ph idx="1"/>
          </p:nvPr>
        </p:nvSpPr>
        <p:spPr>
          <a:prstGeom prst="rect">
            <a:avLst/>
          </a:prstGeom>
        </p:spPr>
        <p:txBody>
          <a:bodyPr/>
          <a:lstStyle/>
          <a:p>
            <a:pPr marL="0" indent="0">
              <a:buNone/>
            </a:pPr>
            <a:r>
              <a:rPr dirty="0"/>
              <a:t>Common assumptions of mechanism design</a:t>
            </a:r>
            <a:r>
              <a:rPr lang="en-US" dirty="0"/>
              <a:t>:</a:t>
            </a:r>
            <a:endParaRPr dirty="0"/>
          </a:p>
          <a:p>
            <a:pPr lvl="1"/>
            <a:r>
              <a:rPr dirty="0"/>
              <a:t>Agents are </a:t>
            </a:r>
            <a:r>
              <a:rPr b="1" dirty="0"/>
              <a:t>rational utility maximizers</a:t>
            </a:r>
            <a:r>
              <a:rPr dirty="0"/>
              <a:t> (rational in a very strong sense)</a:t>
            </a:r>
            <a:endParaRPr lang="en-US" dirty="0"/>
          </a:p>
          <a:p>
            <a:pPr lvl="1"/>
            <a:r>
              <a:rPr dirty="0"/>
              <a:t>Will play a (Bayes-)Nash equilibrium</a:t>
            </a:r>
          </a:p>
          <a:p>
            <a:pPr marL="0" indent="0">
              <a:buNone/>
            </a:pPr>
            <a:r>
              <a:rPr dirty="0"/>
              <a:t>Designing a mechanism</a:t>
            </a:r>
            <a:r>
              <a:rPr lang="en-US" dirty="0"/>
              <a:t> with</a:t>
            </a:r>
            <a:r>
              <a:rPr dirty="0"/>
              <a:t> </a:t>
            </a:r>
            <a:r>
              <a:rPr lang="en-US" dirty="0"/>
              <a:t>"</a:t>
            </a:r>
            <a:r>
              <a:rPr dirty="0"/>
              <a:t>good</a:t>
            </a:r>
            <a:r>
              <a:rPr lang="en-US" dirty="0"/>
              <a:t>"</a:t>
            </a:r>
            <a:r>
              <a:rPr dirty="0"/>
              <a:t> equilibrium</a:t>
            </a:r>
            <a:r>
              <a:rPr lang="en-US" dirty="0"/>
              <a:t> behavior</a:t>
            </a:r>
            <a:r>
              <a:rPr dirty="0"/>
              <a:t> </a:t>
            </a:r>
            <a:r>
              <a:rPr lang="en-US" dirty="0"/>
              <a:t>is hard.</a:t>
            </a:r>
          </a:p>
          <a:p>
            <a:r>
              <a:rPr lang="en-US" dirty="0"/>
              <a:t>Here, “good” means our mechanism </a:t>
            </a:r>
            <a:r>
              <a:rPr lang="en-US" b="1" dirty="0"/>
              <a:t>implements</a:t>
            </a:r>
            <a:r>
              <a:rPr lang="en-US" dirty="0"/>
              <a:t> a function </a:t>
            </a:r>
            <a:r>
              <a:rPr lang="en-US" i="1" dirty="0"/>
              <a:t>f</a:t>
            </a:r>
            <a:r>
              <a:rPr lang="en-US" dirty="0"/>
              <a:t> (e.g., social welfare maximization) under agents’ strategic behavior.</a:t>
            </a:r>
            <a:endParaRPr dirty="0"/>
          </a:p>
        </p:txBody>
      </p:sp>
      <p:sp>
        <p:nvSpPr>
          <p:cNvPr id="2" name="Slide Number Placeholder 1">
            <a:extLst>
              <a:ext uri="{FF2B5EF4-FFF2-40B4-BE49-F238E27FC236}">
                <a16:creationId xmlns:a16="http://schemas.microsoft.com/office/drawing/2014/main" id="{FD21CA9F-6CA2-5449-92DC-74BFEDE6F280}"/>
              </a:ext>
            </a:extLst>
          </p:cNvPr>
          <p:cNvSpPr>
            <a:spLocks noGrp="1"/>
          </p:cNvSpPr>
          <p:nvPr>
            <p:ph type="sldNum" sz="quarter" idx="12"/>
          </p:nvPr>
        </p:nvSpPr>
        <p:spPr/>
        <p:txBody>
          <a:bodyPr/>
          <a:lstStyle/>
          <a:p>
            <a:fld id="{86CB4B4D-7CA3-9044-876B-883B54F8677D}" type="slidenum">
              <a:rPr lang="en-US" smtClean="0"/>
              <a:t>6</a:t>
            </a:fld>
            <a:endParaRPr lang="en-US"/>
          </a:p>
        </p:txBody>
      </p:sp>
      <p:grpSp>
        <p:nvGrpSpPr>
          <p:cNvPr id="5" name="Group 4">
            <a:extLst>
              <a:ext uri="{FF2B5EF4-FFF2-40B4-BE49-F238E27FC236}">
                <a16:creationId xmlns:a16="http://schemas.microsoft.com/office/drawing/2014/main" id="{D21D291E-8F40-D547-875B-D69DD05C116E}"/>
              </a:ext>
            </a:extLst>
          </p:cNvPr>
          <p:cNvGrpSpPr/>
          <p:nvPr/>
        </p:nvGrpSpPr>
        <p:grpSpPr>
          <a:xfrm>
            <a:off x="7584988" y="4818453"/>
            <a:ext cx="1828800" cy="914400"/>
            <a:chOff x="5851190" y="4495799"/>
            <a:chExt cx="1828800" cy="914400"/>
          </a:xfrm>
        </p:grpSpPr>
        <p:sp>
          <p:nvSpPr>
            <p:cNvPr id="6" name="Rounded Rectangle 5">
              <a:extLst>
                <a:ext uri="{FF2B5EF4-FFF2-40B4-BE49-F238E27FC236}">
                  <a16:creationId xmlns:a16="http://schemas.microsoft.com/office/drawing/2014/main" id="{77C99D9E-283C-A744-952D-53E67BD4FA98}"/>
                </a:ext>
              </a:extLst>
            </p:cNvPr>
            <p:cNvSpPr/>
            <p:nvPr/>
          </p:nvSpPr>
          <p:spPr>
            <a:xfrm>
              <a:off x="5851190" y="4495799"/>
              <a:ext cx="18288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5C014B9D-117F-AD4E-AB50-431B38EAA5D8}"/>
                </a:ext>
              </a:extLst>
            </p:cNvPr>
            <p:cNvSpPr txBox="1"/>
            <p:nvPr/>
          </p:nvSpPr>
          <p:spPr>
            <a:xfrm>
              <a:off x="7042483" y="4583667"/>
              <a:ext cx="517358" cy="369332"/>
            </a:xfrm>
            <a:prstGeom prst="rect">
              <a:avLst/>
            </a:prstGeom>
            <a:noFill/>
          </p:spPr>
          <p:txBody>
            <a:bodyPr wrap="square" rtlCol="0">
              <a:spAutoFit/>
            </a:bodyPr>
            <a:lstStyle/>
            <a:p>
              <a:pPr algn="ctr"/>
              <a:r>
                <a:rPr lang="en-US" b="1" i="1" dirty="0"/>
                <a:t>O</a:t>
              </a:r>
            </a:p>
          </p:txBody>
        </p:sp>
        <p:sp>
          <p:nvSpPr>
            <p:cNvPr id="8" name="TextBox 7">
              <a:extLst>
                <a:ext uri="{FF2B5EF4-FFF2-40B4-BE49-F238E27FC236}">
                  <a16:creationId xmlns:a16="http://schemas.microsoft.com/office/drawing/2014/main" id="{E7BF7592-6229-C24D-BDE5-1139E876358D}"/>
                </a:ext>
              </a:extLst>
            </p:cNvPr>
            <p:cNvSpPr txBox="1"/>
            <p:nvPr/>
          </p:nvSpPr>
          <p:spPr>
            <a:xfrm>
              <a:off x="5981698" y="4860574"/>
              <a:ext cx="525379" cy="369332"/>
            </a:xfrm>
            <a:prstGeom prst="rect">
              <a:avLst/>
            </a:prstGeom>
            <a:noFill/>
          </p:spPr>
          <p:txBody>
            <a:bodyPr wrap="square" rtlCol="0">
              <a:spAutoFit/>
            </a:bodyPr>
            <a:lstStyle/>
            <a:p>
              <a:r>
                <a:rPr lang="en-US" i="1" dirty="0"/>
                <a:t>f</a:t>
              </a:r>
              <a:r>
                <a:rPr lang="en-US" dirty="0"/>
                <a:t>(</a:t>
              </a:r>
              <a:r>
                <a:rPr lang="el-GR" altLang="en-US" i="1" dirty="0">
                  <a:ea typeface="Arial" charset="0"/>
                  <a:cs typeface="Arial" charset="0"/>
                </a:rPr>
                <a:t>θ</a:t>
              </a:r>
              <a:r>
                <a:rPr lang="en-US" altLang="en-US" dirty="0">
                  <a:ea typeface="Arial" charset="0"/>
                  <a:cs typeface="Arial" charset="0"/>
                </a:rPr>
                <a:t>)</a:t>
              </a:r>
              <a:endParaRPr lang="en-US" dirty="0"/>
            </a:p>
          </p:txBody>
        </p:sp>
      </p:grpSp>
      <p:grpSp>
        <p:nvGrpSpPr>
          <p:cNvPr id="9" name="Group 8">
            <a:extLst>
              <a:ext uri="{FF2B5EF4-FFF2-40B4-BE49-F238E27FC236}">
                <a16:creationId xmlns:a16="http://schemas.microsoft.com/office/drawing/2014/main" id="{CC97C9E6-6457-8D44-AEF1-2D22F06FAD52}"/>
              </a:ext>
            </a:extLst>
          </p:cNvPr>
          <p:cNvGrpSpPr/>
          <p:nvPr/>
        </p:nvGrpSpPr>
        <p:grpSpPr>
          <a:xfrm>
            <a:off x="2940966" y="4818453"/>
            <a:ext cx="1828800" cy="914400"/>
            <a:chOff x="1207168" y="4495799"/>
            <a:chExt cx="1828800" cy="914400"/>
          </a:xfrm>
        </p:grpSpPr>
        <p:sp>
          <p:nvSpPr>
            <p:cNvPr id="10" name="Rounded Rectangle 9">
              <a:extLst>
                <a:ext uri="{FF2B5EF4-FFF2-40B4-BE49-F238E27FC236}">
                  <a16:creationId xmlns:a16="http://schemas.microsoft.com/office/drawing/2014/main" id="{E6E972E6-0843-5145-A384-2C69B93921C3}"/>
                </a:ext>
              </a:extLst>
            </p:cNvPr>
            <p:cNvSpPr/>
            <p:nvPr/>
          </p:nvSpPr>
          <p:spPr>
            <a:xfrm>
              <a:off x="1207168" y="4495799"/>
              <a:ext cx="1828800"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C17A9CA8-AC78-4B46-A468-164437F41EBA}"/>
                </a:ext>
              </a:extLst>
            </p:cNvPr>
            <p:cNvSpPr/>
            <p:nvPr/>
          </p:nvSpPr>
          <p:spPr>
            <a:xfrm>
              <a:off x="2575790" y="4860574"/>
              <a:ext cx="309700" cy="369332"/>
            </a:xfrm>
            <a:prstGeom prst="rect">
              <a:avLst/>
            </a:prstGeom>
          </p:spPr>
          <p:txBody>
            <a:bodyPr wrap="none">
              <a:spAutoFit/>
            </a:bodyPr>
            <a:lstStyle/>
            <a:p>
              <a:r>
                <a:rPr lang="el-GR" altLang="en-US" i="1" dirty="0">
                  <a:ea typeface="Arial" charset="0"/>
                  <a:cs typeface="Arial" charset="0"/>
                </a:rPr>
                <a:t>θ</a:t>
              </a:r>
              <a:endParaRPr lang="en-US" dirty="0"/>
            </a:p>
          </p:txBody>
        </p:sp>
        <p:sp>
          <p:nvSpPr>
            <p:cNvPr id="12" name="Rectangle 11">
              <a:extLst>
                <a:ext uri="{FF2B5EF4-FFF2-40B4-BE49-F238E27FC236}">
                  <a16:creationId xmlns:a16="http://schemas.microsoft.com/office/drawing/2014/main" id="{D9B3E80A-FAA2-EA4E-BD16-830CAA7DFFF6}"/>
                </a:ext>
              </a:extLst>
            </p:cNvPr>
            <p:cNvSpPr/>
            <p:nvPr/>
          </p:nvSpPr>
          <p:spPr>
            <a:xfrm>
              <a:off x="1297050" y="4583667"/>
              <a:ext cx="364202" cy="369332"/>
            </a:xfrm>
            <a:prstGeom prst="rect">
              <a:avLst/>
            </a:prstGeom>
          </p:spPr>
          <p:txBody>
            <a:bodyPr wrap="none">
              <a:spAutoFit/>
            </a:bodyPr>
            <a:lstStyle/>
            <a:p>
              <a:r>
                <a:rPr lang="el-GR" altLang="en-US" b="1" i="1" dirty="0"/>
                <a:t>Θ</a:t>
              </a:r>
              <a:endParaRPr lang="en-US" b="1" dirty="0"/>
            </a:p>
          </p:txBody>
        </p:sp>
      </p:grpSp>
      <p:cxnSp>
        <p:nvCxnSpPr>
          <p:cNvPr id="13" name="Straight Arrow Connector 12">
            <a:extLst>
              <a:ext uri="{FF2B5EF4-FFF2-40B4-BE49-F238E27FC236}">
                <a16:creationId xmlns:a16="http://schemas.microsoft.com/office/drawing/2014/main" id="{E97B5F75-92AD-B948-8891-116B552AFDC7}"/>
              </a:ext>
            </a:extLst>
          </p:cNvPr>
          <p:cNvCxnSpPr>
            <a:endCxn id="19" idx="1"/>
          </p:cNvCxnSpPr>
          <p:nvPr/>
        </p:nvCxnSpPr>
        <p:spPr>
          <a:xfrm>
            <a:off x="4619288" y="5367894"/>
            <a:ext cx="3096208" cy="0"/>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grpSp>
        <p:nvGrpSpPr>
          <p:cNvPr id="14" name="Group 13">
            <a:extLst>
              <a:ext uri="{FF2B5EF4-FFF2-40B4-BE49-F238E27FC236}">
                <a16:creationId xmlns:a16="http://schemas.microsoft.com/office/drawing/2014/main" id="{E338109A-544D-3845-B490-C1D24AF010A8}"/>
              </a:ext>
            </a:extLst>
          </p:cNvPr>
          <p:cNvGrpSpPr/>
          <p:nvPr/>
        </p:nvGrpSpPr>
        <p:grpSpPr>
          <a:xfrm>
            <a:off x="4924616" y="5732853"/>
            <a:ext cx="2504252" cy="914400"/>
            <a:chOff x="3190818" y="5410199"/>
            <a:chExt cx="2504252" cy="914400"/>
          </a:xfrm>
        </p:grpSpPr>
        <p:sp>
          <p:nvSpPr>
            <p:cNvPr id="15" name="Rounded Rectangle 14">
              <a:extLst>
                <a:ext uri="{FF2B5EF4-FFF2-40B4-BE49-F238E27FC236}">
                  <a16:creationId xmlns:a16="http://schemas.microsoft.com/office/drawing/2014/main" id="{1FB3C4A5-852D-5843-9D6D-FABE802FB61F}"/>
                </a:ext>
              </a:extLst>
            </p:cNvPr>
            <p:cNvSpPr/>
            <p:nvPr/>
          </p:nvSpPr>
          <p:spPr>
            <a:xfrm>
              <a:off x="3190818" y="5410199"/>
              <a:ext cx="2504252" cy="9144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640612BC-8ABE-1844-8856-7D0B688E11BA}"/>
                </a:ext>
              </a:extLst>
            </p:cNvPr>
            <p:cNvSpPr txBox="1"/>
            <p:nvPr/>
          </p:nvSpPr>
          <p:spPr>
            <a:xfrm>
              <a:off x="3890448" y="5923183"/>
              <a:ext cx="1142786" cy="369332"/>
            </a:xfrm>
            <a:prstGeom prst="rect">
              <a:avLst/>
            </a:prstGeom>
            <a:noFill/>
          </p:spPr>
          <p:txBody>
            <a:bodyPr wrap="square" rtlCol="0">
              <a:spAutoFit/>
            </a:bodyPr>
            <a:lstStyle/>
            <a:p>
              <a:r>
                <a:rPr lang="en-US" b="1" i="1" dirty="0"/>
                <a:t>M</a:t>
              </a:r>
              <a:r>
                <a:rPr lang="en-US" b="1" dirty="0"/>
                <a:t>, Game</a:t>
              </a:r>
            </a:p>
          </p:txBody>
        </p:sp>
        <p:sp>
          <p:nvSpPr>
            <p:cNvPr id="17" name="TextBox 16">
              <a:extLst>
                <a:ext uri="{FF2B5EF4-FFF2-40B4-BE49-F238E27FC236}">
                  <a16:creationId xmlns:a16="http://schemas.microsoft.com/office/drawing/2014/main" id="{491059C9-9B79-DB42-B6E6-0FA09FA9ADF4}"/>
                </a:ext>
              </a:extLst>
            </p:cNvPr>
            <p:cNvSpPr txBox="1"/>
            <p:nvPr/>
          </p:nvSpPr>
          <p:spPr>
            <a:xfrm>
              <a:off x="3518242" y="5498067"/>
              <a:ext cx="1887198" cy="369332"/>
            </a:xfrm>
            <a:prstGeom prst="rect">
              <a:avLst/>
            </a:prstGeom>
            <a:noFill/>
          </p:spPr>
          <p:txBody>
            <a:bodyPr wrap="square" rtlCol="0">
              <a:spAutoFit/>
            </a:bodyPr>
            <a:lstStyle/>
            <a:p>
              <a:pPr algn="ctr"/>
              <a:r>
                <a:rPr lang="en-US" dirty="0"/>
                <a:t>NE(</a:t>
              </a:r>
              <a:r>
                <a:rPr lang="en-US" i="1" dirty="0"/>
                <a:t>M</a:t>
              </a:r>
              <a:r>
                <a:rPr lang="en-US" dirty="0"/>
                <a:t>, Game, </a:t>
              </a:r>
              <a:r>
                <a:rPr lang="el-GR" altLang="en-US" i="1" dirty="0">
                  <a:ea typeface="Arial" charset="0"/>
                  <a:cs typeface="Arial" charset="0"/>
                </a:rPr>
                <a:t>θ</a:t>
              </a:r>
              <a:r>
                <a:rPr lang="en-US" altLang="en-US" dirty="0"/>
                <a:t>)</a:t>
              </a:r>
              <a:endParaRPr lang="en-US" dirty="0"/>
            </a:p>
          </p:txBody>
        </p:sp>
      </p:grpSp>
      <p:cxnSp>
        <p:nvCxnSpPr>
          <p:cNvPr id="18" name="Straight Arrow Connector 17">
            <a:extLst>
              <a:ext uri="{FF2B5EF4-FFF2-40B4-BE49-F238E27FC236}">
                <a16:creationId xmlns:a16="http://schemas.microsoft.com/office/drawing/2014/main" id="{DC5D360A-CE7F-AE49-BBAA-DEFD21ED8117}"/>
              </a:ext>
            </a:extLst>
          </p:cNvPr>
          <p:cNvCxnSpPr/>
          <p:nvPr/>
        </p:nvCxnSpPr>
        <p:spPr>
          <a:xfrm>
            <a:off x="4464438" y="5552560"/>
            <a:ext cx="787602" cy="45282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19" name="Straight Arrow Connector 18">
            <a:extLst>
              <a:ext uri="{FF2B5EF4-FFF2-40B4-BE49-F238E27FC236}">
                <a16:creationId xmlns:a16="http://schemas.microsoft.com/office/drawing/2014/main" id="{518F298D-0CCD-204C-9C84-3ADB3F5F58F9}"/>
              </a:ext>
            </a:extLst>
          </p:cNvPr>
          <p:cNvCxnSpPr>
            <a:endCxn id="19" idx="2"/>
          </p:cNvCxnSpPr>
          <p:nvPr/>
        </p:nvCxnSpPr>
        <p:spPr>
          <a:xfrm flipV="1">
            <a:off x="7139238" y="5552560"/>
            <a:ext cx="838948" cy="452827"/>
          </a:xfrm>
          <a:prstGeom prst="straightConnector1">
            <a:avLst/>
          </a:prstGeom>
          <a:ln>
            <a:tailEnd type="triangle"/>
          </a:ln>
        </p:spPr>
        <p:style>
          <a:lnRef idx="2">
            <a:schemeClr val="accent3"/>
          </a:lnRef>
          <a:fillRef idx="0">
            <a:schemeClr val="accent3"/>
          </a:fillRef>
          <a:effectRef idx="1">
            <a:schemeClr val="accent3"/>
          </a:effectRef>
          <a:fontRef idx="minor">
            <a:schemeClr val="tx1"/>
          </a:fontRef>
        </p:style>
      </p:cxnSp>
      <p:sp>
        <p:nvSpPr>
          <p:cNvPr id="3" name="Footer Placeholder 2">
            <a:extLst>
              <a:ext uri="{FF2B5EF4-FFF2-40B4-BE49-F238E27FC236}">
                <a16:creationId xmlns:a16="http://schemas.microsoft.com/office/drawing/2014/main" id="{3CB8E0A2-FEE1-F84D-AEFB-75167C923C5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174946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Desirable properties of auctions"/>
          <p:cNvSpPr txBox="1">
            <a:spLocks noGrp="1"/>
          </p:cNvSpPr>
          <p:nvPr>
            <p:ph type="title"/>
          </p:nvPr>
        </p:nvSpPr>
        <p:spPr>
          <a:xfrm>
            <a:off x="838200" y="365125"/>
            <a:ext cx="10515600" cy="1325563"/>
          </a:xfrm>
        </p:spPr>
        <p:txBody>
          <a:bodyPr/>
          <a:lstStyle/>
          <a:p>
            <a:r>
              <a:rPr lang="en-US" dirty="0"/>
              <a:t>Desirable Properties of Auctions</a:t>
            </a:r>
          </a:p>
        </p:txBody>
      </p:sp>
      <mc:AlternateContent xmlns:mc="http://schemas.openxmlformats.org/markup-compatibility/2006" xmlns:a14="http://schemas.microsoft.com/office/drawing/2010/main">
        <mc:Choice Requires="a14">
          <p:sp>
            <p:nvSpPr>
              <p:cNvPr id="150" name="Individual rationality (IR): nobody who is truthful ever pays more than their expected value for the allocation…"/>
              <p:cNvSpPr txBox="1">
                <a:spLocks noGrp="1"/>
              </p:cNvSpPr>
              <p:nvPr>
                <p:ph type="body" idx="1"/>
              </p:nvPr>
            </p:nvSpPr>
            <p:spPr>
              <a:xfrm>
                <a:off x="838200" y="1825625"/>
                <a:ext cx="10515600" cy="4351338"/>
              </a:xfrm>
            </p:spPr>
            <p:txBody>
              <a:bodyPr>
                <a:noAutofit/>
              </a:bodyPr>
              <a:lstStyle/>
              <a:p>
                <a:pPr marL="0" indent="0">
                  <a:buNone/>
                </a:pPr>
                <a:r>
                  <a:rPr lang="en-US" b="1" dirty="0">
                    <a:sym typeface="Helvetica"/>
                  </a:rPr>
                  <a:t>Individual rationality (IR)</a:t>
                </a:r>
                <a:r>
                  <a:rPr lang="en-US" b="1" dirty="0"/>
                  <a:t>:</a:t>
                </a:r>
                <a:r>
                  <a:rPr lang="en-US" dirty="0"/>
                  <a:t> nobody who is truthful ever pays more than their expected value for the allocation</a:t>
                </a:r>
              </a:p>
              <a:p>
                <a:pPr marL="0" indent="0">
                  <a:buNone/>
                </a:pPr>
                <a:r>
                  <a:rPr lang="en-US" b="1" dirty="0">
                    <a:sym typeface="Helvetica"/>
                  </a:rPr>
                  <a:t>Dominant-strategy incentive compatible (DSIC)</a:t>
                </a:r>
                <a:r>
                  <a:rPr lang="en-US" b="1" dirty="0"/>
                  <a:t>:</a:t>
                </a:r>
                <a:r>
                  <a:rPr lang="en-US" dirty="0"/>
                  <a:t> it is always optimal to bid your true valuation, no matter what others do: </a:t>
                </a:r>
              </a:p>
              <a:p>
                <a:pPr lvl="8"/>
                <a:endParaRPr lang="en-US" dirty="0"/>
              </a:p>
              <a:p>
                <a:pPr marL="0" indent="0">
                  <a:buNone/>
                </a:pPr>
                <a:endParaRPr lang="en-US" b="1" dirty="0">
                  <a:sym typeface="Helvetica"/>
                </a:endParaRPr>
              </a:p>
              <a:p>
                <a:pPr marL="0" indent="0">
                  <a:buNone/>
                </a:pPr>
                <a:endParaRPr lang="en-US" b="1" dirty="0">
                  <a:sym typeface="Helvetica"/>
                </a:endParaRPr>
              </a:p>
              <a:p>
                <a:pPr marL="0" indent="0">
                  <a:buNone/>
                </a:pPr>
                <a:r>
                  <a:rPr lang="en-US" b="1" dirty="0">
                    <a:sym typeface="Helvetica"/>
                  </a:rPr>
                  <a:t>Revenue maximization</a:t>
                </a:r>
                <a:r>
                  <a:rPr lang="en-US" b="1" dirty="0"/>
                  <a:t>:</a:t>
                </a:r>
                <a:r>
                  <a:rPr lang="en-US" dirty="0"/>
                  <a:t> want </a:t>
                </a:r>
                <a14:m>
                  <m:oMath xmlns:m="http://schemas.openxmlformats.org/officeDocument/2006/math">
                    <m:nary>
                      <m:naryPr>
                        <m:chr m:val="∑"/>
                        <m:limLoc m:val="undOvr"/>
                        <m:supHide m:val="on"/>
                        <m:ctrlPr>
                          <a:rPr lang="ar-AE" i="1">
                            <a:latin typeface="Cambria Math" panose="02040503050406030204" pitchFamily="18" charset="0"/>
                          </a:rPr>
                        </m:ctrlPr>
                      </m:naryPr>
                      <m:sub>
                        <m:r>
                          <a:rPr lang="ar-AE">
                            <a:latin typeface="Cambria Math" panose="02040503050406030204" pitchFamily="18" charset="0"/>
                          </a:rPr>
                          <m:t>𝑖</m:t>
                        </m:r>
                      </m:sub>
                      <m:sup/>
                      <m:e>
                        <m:sSub>
                          <m:sSubPr>
                            <m:ctrlPr>
                              <a:rPr lang="ar-AE" i="1">
                                <a:latin typeface="Cambria Math" panose="02040503050406030204" pitchFamily="18" charset="0"/>
                              </a:rPr>
                            </m:ctrlPr>
                          </m:sSubPr>
                          <m:e>
                            <m:r>
                              <a:rPr lang="ar-AE">
                                <a:latin typeface="Cambria Math" panose="02040503050406030204" pitchFamily="18" charset="0"/>
                              </a:rPr>
                              <m:t>𝑝</m:t>
                            </m:r>
                          </m:e>
                          <m:sub>
                            <m:r>
                              <a:rPr lang="ar-AE">
                                <a:latin typeface="Cambria Math" panose="02040503050406030204" pitchFamily="18" charset="0"/>
                              </a:rPr>
                              <m:t>𝑖</m:t>
                            </m:r>
                          </m:sub>
                        </m:sSub>
                      </m:e>
                    </m:nary>
                  </m:oMath>
                </a14:m>
                <a:r>
                  <a:rPr lang="ar-AE" dirty="0"/>
                  <a:t> </a:t>
                </a:r>
                <a:r>
                  <a:rPr lang="en-US" dirty="0"/>
                  <a:t>to be as large as possible</a:t>
                </a:r>
              </a:p>
            </p:txBody>
          </p:sp>
        </mc:Choice>
        <mc:Fallback xmlns="">
          <p:sp>
            <p:nvSpPr>
              <p:cNvPr id="150" name="Individual rationality (IR): nobody who is truthful ever pays more than their expected value for the allocation…"/>
              <p:cNvSpPr txBox="1">
                <a:spLocks noGrp="1" noRot="1" noChangeAspect="1" noMove="1" noResize="1" noEditPoints="1" noAdjustHandles="1" noChangeArrowheads="1" noChangeShapeType="1" noTextEdit="1"/>
              </p:cNvSpPr>
              <p:nvPr>
                <p:ph type="body" idx="1"/>
              </p:nvPr>
            </p:nvSpPr>
            <p:spPr>
              <a:xfrm>
                <a:off x="838200" y="1825625"/>
                <a:ext cx="10515600" cy="4351338"/>
              </a:xfrm>
              <a:blipFill>
                <a:blip r:embed="rId3"/>
                <a:stretch>
                  <a:fillRect l="-1206" t="-2326" r="-1327" b="-639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289A911-8696-0E4F-BDC3-C05627A32C26}"/>
              </a:ext>
            </a:extLst>
          </p:cNvPr>
          <p:cNvSpPr>
            <a:spLocks noGrp="1"/>
          </p:cNvSpPr>
          <p:nvPr>
            <p:ph type="sldNum" sz="quarter" idx="2"/>
          </p:nvPr>
        </p:nvSpPr>
        <p:spPr>
          <a:xfrm>
            <a:off x="8610600" y="6356350"/>
            <a:ext cx="2743200" cy="365125"/>
          </a:xfrm>
        </p:spPr>
        <p:txBody>
          <a:bodyPr/>
          <a:lstStyle/>
          <a:p>
            <a:fld id="{86CB4B4D-7CA3-9044-876B-883B54F8677D}" type="slidenum">
              <a:rPr lang="en-US" smtClean="0"/>
              <a:pPr/>
              <a:t>7</a:t>
            </a:fld>
            <a:endParaRPr lang="en-US"/>
          </a:p>
        </p:txBody>
      </p:sp>
      <mc:AlternateContent xmlns:mc="http://schemas.openxmlformats.org/markup-compatibility/2006" xmlns:a14="http://schemas.microsoft.com/office/drawing/2010/main">
        <mc:Choice Requires="a14">
          <p:sp>
            <p:nvSpPr>
              <p:cNvPr id="151" name="Text"/>
              <p:cNvSpPr txBox="1"/>
              <p:nvPr/>
            </p:nvSpPr>
            <p:spPr>
              <a:xfrm>
                <a:off x="2316960" y="3843796"/>
                <a:ext cx="8094524" cy="748666"/>
              </a:xfrm>
              <a:prstGeom prst="rect">
                <a:avLst/>
              </a:prstGeom>
              <a:ln w="12700">
                <a:miter lim="400000"/>
              </a:ln>
              <a:extLst>
                <a:ext uri="{C572A759-6A51-4108-AA02-DFA0A04FC94B}">
                  <ma14:wrappingTextBoxFlag xmlns="" xmlns:m="http://schemas.openxmlformats.org/officeDocument/2006/math" xmlns:ma14="http://schemas.microsoft.com/office/mac/drawingml/2011/main" val="1"/>
                </a:ext>
              </a:extLst>
            </p:spPr>
            <p:txBody>
              <a:bodyPr wrap="none" lIns="25400" tIns="25400" rIns="25400" bIns="25400" anchor="ctr">
                <a:spAutoFit/>
              </a:bodyPr>
              <a:lstStyle/>
              <a:p>
                <a:pPr/>
                <a14:m>
                  <m:oMathPara xmlns:m="http://schemas.openxmlformats.org/officeDocument/2006/math">
                    <m:oMathParaPr>
                      <m:jc m:val="center"/>
                    </m:oMathParaPr>
                    <m:oMath xmlns:m="http://schemas.openxmlformats.org/officeDocument/2006/math">
                      <m:r>
                        <a:rPr lang="ar-AE" sz="3150" i="1" smtClean="0">
                          <a:solidFill>
                            <a:schemeClr val="tx1"/>
                          </a:solidFill>
                          <a:latin typeface="Cambria Math" panose="02040503050406030204" pitchFamily="18" charset="0"/>
                        </a:rPr>
                        <m:t>∀</m:t>
                      </m:r>
                      <m:sSub>
                        <m:sSubPr>
                          <m:ctrlPr>
                            <a:rPr lang="ar-AE" sz="3150" i="1">
                              <a:solidFill>
                                <a:schemeClr val="tx1"/>
                              </a:solidFill>
                              <a:latin typeface="Cambria Math" panose="02040503050406030204" pitchFamily="18" charset="0"/>
                            </a:rPr>
                          </m:ctrlPr>
                        </m:sSubPr>
                        <m:e>
                          <m:r>
                            <a:rPr lang="ar-AE" sz="3150" i="1">
                              <a:solidFill>
                                <a:schemeClr val="tx1"/>
                              </a:solidFill>
                              <a:latin typeface="Cambria Math" panose="02040503050406030204" pitchFamily="18" charset="0"/>
                            </a:rPr>
                            <m:t>𝒗</m:t>
                          </m:r>
                        </m:e>
                        <m:sub>
                          <m:r>
                            <a:rPr lang="ar-AE" sz="3150" i="1">
                              <a:solidFill>
                                <a:schemeClr val="tx1"/>
                              </a:solidFill>
                              <a:latin typeface="Cambria Math" panose="02040503050406030204" pitchFamily="18" charset="0"/>
                            </a:rPr>
                            <m:t>−</m:t>
                          </m:r>
                          <m:r>
                            <a:rPr lang="ar-AE" sz="3150" i="1">
                              <a:solidFill>
                                <a:schemeClr val="tx1"/>
                              </a:solidFill>
                              <a:latin typeface="Cambria Math" panose="02040503050406030204" pitchFamily="18" charset="0"/>
                            </a:rPr>
                            <m:t>𝑖</m:t>
                          </m:r>
                        </m:sub>
                      </m:sSub>
                      <m:r>
                        <a:rPr lang="ar-AE" sz="3150" i="1">
                          <a:solidFill>
                            <a:schemeClr val="tx1"/>
                          </a:solidFill>
                          <a:latin typeface="Cambria Math" panose="02040503050406030204" pitchFamily="18" charset="0"/>
                        </a:rPr>
                        <m:t>:</m:t>
                      </m:r>
                      <m:sSub>
                        <m:sSubPr>
                          <m:ctrlPr>
                            <a:rPr lang="ar-AE" sz="3150" i="1">
                              <a:solidFill>
                                <a:schemeClr val="tx1"/>
                              </a:solidFill>
                              <a:latin typeface="Cambria Math" panose="02040503050406030204" pitchFamily="18" charset="0"/>
                            </a:rPr>
                          </m:ctrlPr>
                        </m:sSubPr>
                        <m:e>
                          <m:r>
                            <m:rPr>
                              <m:nor/>
                            </m:rPr>
                            <a:rPr lang="en-US" sz="3150" i="1">
                              <a:solidFill>
                                <a:schemeClr val="tx1"/>
                              </a:solidFill>
                              <a:latin typeface="Cambria Math" panose="02040503050406030204" pitchFamily="18" charset="0"/>
                            </a:rPr>
                            <m:t>rgt</m:t>
                          </m:r>
                        </m:e>
                        <m:sub>
                          <m:r>
                            <a:rPr lang="ar-AE" sz="3150" i="1">
                              <a:solidFill>
                                <a:schemeClr val="tx1"/>
                              </a:solidFill>
                              <a:latin typeface="Cambria Math" panose="02040503050406030204" pitchFamily="18" charset="0"/>
                            </a:rPr>
                            <m:t>𝑖</m:t>
                          </m:r>
                        </m:sub>
                      </m:sSub>
                      <m:r>
                        <a:rPr lang="ar-AE" sz="3150" i="1">
                          <a:solidFill>
                            <a:schemeClr val="tx1"/>
                          </a:solidFill>
                          <a:latin typeface="Cambria Math" panose="02040503050406030204" pitchFamily="18" charset="0"/>
                        </a:rPr>
                        <m:t>=</m:t>
                      </m:r>
                      <m:func>
                        <m:funcPr>
                          <m:ctrlPr>
                            <a:rPr lang="en-US" sz="3150" i="1" smtClean="0">
                              <a:solidFill>
                                <a:schemeClr val="tx1"/>
                              </a:solidFill>
                              <a:latin typeface="Cambria Math" panose="02040503050406030204" pitchFamily="18" charset="0"/>
                            </a:rPr>
                          </m:ctrlPr>
                        </m:funcPr>
                        <m:fName>
                          <m:limLow>
                            <m:limLowPr>
                              <m:ctrlPr>
                                <a:rPr lang="en-US" sz="3150" i="1" smtClean="0">
                                  <a:solidFill>
                                    <a:schemeClr val="tx1"/>
                                  </a:solidFill>
                                  <a:latin typeface="Cambria Math" panose="02040503050406030204" pitchFamily="18" charset="0"/>
                                </a:rPr>
                              </m:ctrlPr>
                            </m:limLowPr>
                            <m:e>
                              <m:r>
                                <m:rPr>
                                  <m:sty m:val="p"/>
                                </m:rPr>
                                <a:rPr lang="en-US" sz="3150" i="0" smtClean="0">
                                  <a:solidFill>
                                    <a:schemeClr val="tx1"/>
                                  </a:solidFill>
                                  <a:latin typeface="Cambria Math" panose="02040503050406030204" pitchFamily="18" charset="0"/>
                                </a:rPr>
                                <m:t>max</m:t>
                              </m:r>
                            </m:e>
                            <m:lim>
                              <m:sSub>
                                <m:sSubPr>
                                  <m:ctrlPr>
                                    <a:rPr lang="ar-AE" sz="3150" i="1">
                                      <a:latin typeface="Cambria Math" panose="02040503050406030204" pitchFamily="18" charset="0"/>
                                    </a:rPr>
                                  </m:ctrlPr>
                                </m:sSubPr>
                                <m:e>
                                  <m:r>
                                    <a:rPr lang="ar-AE" sz="3150" i="1">
                                      <a:latin typeface="Cambria Math" panose="02040503050406030204" pitchFamily="18" charset="0"/>
                                    </a:rPr>
                                    <m:t>𝒃</m:t>
                                  </m:r>
                                </m:e>
                                <m:sub>
                                  <m:r>
                                    <a:rPr lang="ar-AE" sz="3150" i="1">
                                      <a:latin typeface="Cambria Math" panose="02040503050406030204" pitchFamily="18" charset="0"/>
                                    </a:rPr>
                                    <m:t>𝑖</m:t>
                                  </m:r>
                                </m:sub>
                              </m:sSub>
                            </m:lim>
                          </m:limLow>
                        </m:fName>
                        <m:e>
                          <m:sSub>
                            <m:sSubPr>
                              <m:ctrlPr>
                                <a:rPr lang="ar-AE" sz="3150" i="1">
                                  <a:latin typeface="Cambria Math" panose="02040503050406030204" pitchFamily="18" charset="0"/>
                                </a:rPr>
                              </m:ctrlPr>
                            </m:sSubPr>
                            <m:e>
                              <m:r>
                                <a:rPr lang="en-US" sz="3150" i="1">
                                  <a:latin typeface="Cambria Math" panose="02040503050406030204" pitchFamily="18" charset="0"/>
                                </a:rPr>
                                <m:t> </m:t>
                              </m:r>
                              <m:r>
                                <a:rPr lang="ar-AE" sz="3150" i="1">
                                  <a:latin typeface="Cambria Math" panose="02040503050406030204" pitchFamily="18" charset="0"/>
                                </a:rPr>
                                <m:t>𝑢</m:t>
                              </m:r>
                            </m:e>
                            <m:sub>
                              <m:r>
                                <a:rPr lang="ar-AE" sz="3150" i="1">
                                  <a:latin typeface="Cambria Math" panose="02040503050406030204" pitchFamily="18" charset="0"/>
                                </a:rPr>
                                <m:t>𝑖</m:t>
                              </m:r>
                            </m:sub>
                          </m:sSub>
                          <m:r>
                            <a:rPr lang="ar-AE" sz="3150" i="1">
                              <a:latin typeface="Cambria Math" panose="02040503050406030204" pitchFamily="18" charset="0"/>
                            </a:rPr>
                            <m:t>(</m:t>
                          </m:r>
                          <m:sSub>
                            <m:sSubPr>
                              <m:ctrlPr>
                                <a:rPr lang="ar-AE" sz="3150" i="1">
                                  <a:latin typeface="Cambria Math" panose="02040503050406030204" pitchFamily="18" charset="0"/>
                                </a:rPr>
                              </m:ctrlPr>
                            </m:sSubPr>
                            <m:e>
                              <m:r>
                                <a:rPr lang="ar-AE" sz="3150" i="1">
                                  <a:latin typeface="Cambria Math" panose="02040503050406030204" pitchFamily="18" charset="0"/>
                                </a:rPr>
                                <m:t>𝒃</m:t>
                              </m:r>
                            </m:e>
                            <m:sub>
                              <m:r>
                                <a:rPr lang="ar-AE" sz="3150" i="1">
                                  <a:latin typeface="Cambria Math" panose="02040503050406030204" pitchFamily="18" charset="0"/>
                                </a:rPr>
                                <m:t>𝑖</m:t>
                              </m:r>
                            </m:sub>
                          </m:sSub>
                          <m:r>
                            <a:rPr lang="ar-AE" sz="3150" i="1">
                              <a:latin typeface="Cambria Math" panose="02040503050406030204" pitchFamily="18" charset="0"/>
                            </a:rPr>
                            <m:t>,</m:t>
                          </m:r>
                          <m:sSub>
                            <m:sSubPr>
                              <m:ctrlPr>
                                <a:rPr lang="ar-AE" sz="3150" i="1">
                                  <a:latin typeface="Cambria Math" panose="02040503050406030204" pitchFamily="18" charset="0"/>
                                </a:rPr>
                              </m:ctrlPr>
                            </m:sSubPr>
                            <m:e>
                              <m:r>
                                <a:rPr lang="ar-AE" sz="3150" i="1">
                                  <a:latin typeface="Cambria Math" panose="02040503050406030204" pitchFamily="18" charset="0"/>
                                </a:rPr>
                                <m:t>𝒗</m:t>
                              </m:r>
                            </m:e>
                            <m:sub>
                              <m:r>
                                <a:rPr lang="ar-AE" sz="3150" i="1">
                                  <a:latin typeface="Cambria Math" panose="02040503050406030204" pitchFamily="18" charset="0"/>
                                </a:rPr>
                                <m:t>−</m:t>
                              </m:r>
                              <m:r>
                                <a:rPr lang="ar-AE" sz="3150" i="1">
                                  <a:latin typeface="Cambria Math" panose="02040503050406030204" pitchFamily="18" charset="0"/>
                                </a:rPr>
                                <m:t>𝑖</m:t>
                              </m:r>
                            </m:sub>
                          </m:sSub>
                          <m:r>
                            <a:rPr lang="ar-AE" sz="3150" i="1">
                              <a:latin typeface="Cambria Math" panose="02040503050406030204" pitchFamily="18" charset="0"/>
                            </a:rPr>
                            <m:t>)−</m:t>
                          </m:r>
                          <m:sSub>
                            <m:sSubPr>
                              <m:ctrlPr>
                                <a:rPr lang="ar-AE" sz="3150" i="1">
                                  <a:latin typeface="Cambria Math" panose="02040503050406030204" pitchFamily="18" charset="0"/>
                                </a:rPr>
                              </m:ctrlPr>
                            </m:sSubPr>
                            <m:e>
                              <m:r>
                                <a:rPr lang="ar-AE" sz="3150" i="1">
                                  <a:latin typeface="Cambria Math" panose="02040503050406030204" pitchFamily="18" charset="0"/>
                                </a:rPr>
                                <m:t>𝑢</m:t>
                              </m:r>
                            </m:e>
                            <m:sub>
                              <m:r>
                                <a:rPr lang="ar-AE" sz="3150" i="1">
                                  <a:latin typeface="Cambria Math" panose="02040503050406030204" pitchFamily="18" charset="0"/>
                                </a:rPr>
                                <m:t>𝑖</m:t>
                              </m:r>
                            </m:sub>
                          </m:sSub>
                          <m:r>
                            <a:rPr lang="ar-AE" sz="3150" i="1">
                              <a:latin typeface="Cambria Math" panose="02040503050406030204" pitchFamily="18" charset="0"/>
                            </a:rPr>
                            <m:t>(</m:t>
                          </m:r>
                          <m:sSub>
                            <m:sSubPr>
                              <m:ctrlPr>
                                <a:rPr lang="ar-AE" sz="3150" i="1">
                                  <a:latin typeface="Cambria Math" panose="02040503050406030204" pitchFamily="18" charset="0"/>
                                </a:rPr>
                              </m:ctrlPr>
                            </m:sSubPr>
                            <m:e>
                              <m:r>
                                <a:rPr lang="ar-AE" sz="3150" i="1">
                                  <a:latin typeface="Cambria Math" panose="02040503050406030204" pitchFamily="18" charset="0"/>
                                </a:rPr>
                                <m:t>𝒗</m:t>
                              </m:r>
                            </m:e>
                            <m:sub>
                              <m:r>
                                <a:rPr lang="ar-AE" sz="3150" i="1">
                                  <a:latin typeface="Cambria Math" panose="02040503050406030204" pitchFamily="18" charset="0"/>
                                </a:rPr>
                                <m:t>𝑖</m:t>
                              </m:r>
                            </m:sub>
                          </m:sSub>
                          <m:r>
                            <a:rPr lang="ar-AE" sz="3150" i="1">
                              <a:latin typeface="Cambria Math" panose="02040503050406030204" pitchFamily="18" charset="0"/>
                            </a:rPr>
                            <m:t>,</m:t>
                          </m:r>
                          <m:sSub>
                            <m:sSubPr>
                              <m:ctrlPr>
                                <a:rPr lang="ar-AE" sz="3150" i="1">
                                  <a:latin typeface="Cambria Math" panose="02040503050406030204" pitchFamily="18" charset="0"/>
                                </a:rPr>
                              </m:ctrlPr>
                            </m:sSubPr>
                            <m:e>
                              <m:r>
                                <a:rPr lang="ar-AE" sz="3150" i="1">
                                  <a:latin typeface="Cambria Math" panose="02040503050406030204" pitchFamily="18" charset="0"/>
                                </a:rPr>
                                <m:t>𝒗</m:t>
                              </m:r>
                            </m:e>
                            <m:sub>
                              <m:r>
                                <a:rPr lang="ar-AE" sz="3150" i="1">
                                  <a:latin typeface="Cambria Math" panose="02040503050406030204" pitchFamily="18" charset="0"/>
                                </a:rPr>
                                <m:t>−</m:t>
                              </m:r>
                              <m:r>
                                <a:rPr lang="ar-AE" sz="3150" i="1">
                                  <a:latin typeface="Cambria Math" panose="02040503050406030204" pitchFamily="18" charset="0"/>
                                </a:rPr>
                                <m:t>𝑖</m:t>
                              </m:r>
                            </m:sub>
                          </m:sSub>
                          <m:r>
                            <a:rPr lang="ar-AE" sz="3150" i="1">
                              <a:latin typeface="Cambria Math" panose="02040503050406030204" pitchFamily="18" charset="0"/>
                            </a:rPr>
                            <m:t>)=0</m:t>
                          </m:r>
                        </m:e>
                      </m:func>
                    </m:oMath>
                  </m:oMathPara>
                </a14:m>
                <a:endParaRPr lang="ar-AE" sz="900" dirty="0">
                  <a:solidFill>
                    <a:schemeClr val="tx1"/>
                  </a:solidFill>
                </a:endParaRPr>
              </a:p>
            </p:txBody>
          </p:sp>
        </mc:Choice>
        <mc:Fallback xmlns="">
          <p:sp>
            <p:nvSpPr>
              <p:cNvPr id="151" name="Text"/>
              <p:cNvSpPr txBox="1">
                <a:spLocks noRot="1" noChangeAspect="1" noMove="1" noResize="1" noEditPoints="1" noAdjustHandles="1" noChangeArrowheads="1" noChangeShapeType="1" noTextEdit="1"/>
              </p:cNvSpPr>
              <p:nvPr/>
            </p:nvSpPr>
            <p:spPr>
              <a:xfrm>
                <a:off x="2316960" y="3843796"/>
                <a:ext cx="8094524" cy="748666"/>
              </a:xfrm>
              <a:prstGeom prst="rect">
                <a:avLst/>
              </a:prstGeom>
              <a:blipFill>
                <a:blip r:embed="rId4"/>
                <a:stretch>
                  <a:fillRect l="-157" t="-11667" r="-3135" b="-10000"/>
                </a:stretch>
              </a:blipFill>
              <a:ln w="12700">
                <a:miter lim="400000"/>
              </a:ln>
              <a:extLst>
                <a:ext uri="{C572A759-6A51-4108-AA02-DFA0A04FC94B}">
                  <ma14:wrappingTextBoxFlag xmlns="" xmlns:m="http://schemas.openxmlformats.org/officeDocument/2006/math" xmlns:ma14="http://schemas.microsoft.com/office/mac/drawingml/2011/main" xmlns:a14="http://schemas.microsoft.com/office/drawing/2010/main" val="1"/>
                </a:ext>
              </a:extLst>
            </p:spPr>
            <p:txBody>
              <a:bodyPr/>
              <a:lstStyle/>
              <a:p>
                <a:r>
                  <a:rPr lang="en-US">
                    <a:noFill/>
                  </a:rPr>
                  <a:t> </a:t>
                </a:r>
              </a:p>
            </p:txBody>
          </p:sp>
        </mc:Fallback>
      </mc:AlternateContent>
    </p:spTree>
    <p:extLst>
      <p:ext uri="{BB962C8B-B14F-4D97-AF65-F5344CB8AC3E}">
        <p14:creationId xmlns:p14="http://schemas.microsoft.com/office/powerpoint/2010/main" val="34061815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uiExpand="1" build="p"/>
      <p:bldP spid="15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A1FFC-6FDE-A048-8692-87B26E719D3A}"/>
              </a:ext>
            </a:extLst>
          </p:cNvPr>
          <p:cNvSpPr>
            <a:spLocks noGrp="1"/>
          </p:cNvSpPr>
          <p:nvPr>
            <p:ph type="title"/>
          </p:nvPr>
        </p:nvSpPr>
        <p:spPr/>
        <p:txBody>
          <a:bodyPr/>
          <a:lstStyle/>
          <a:p>
            <a:r>
              <a:rPr lang="en-US" dirty="0"/>
              <a:t>Optimal Auction Design I</a:t>
            </a:r>
          </a:p>
        </p:txBody>
      </p:sp>
      <p:sp>
        <p:nvSpPr>
          <p:cNvPr id="3" name="Text Placeholder 2">
            <a:extLst>
              <a:ext uri="{FF2B5EF4-FFF2-40B4-BE49-F238E27FC236}">
                <a16:creationId xmlns:a16="http://schemas.microsoft.com/office/drawing/2014/main" id="{3C75C68C-D86E-9348-A87C-3AAEC8E52FD2}"/>
              </a:ext>
            </a:extLst>
          </p:cNvPr>
          <p:cNvSpPr>
            <a:spLocks noGrp="1"/>
          </p:cNvSpPr>
          <p:nvPr>
            <p:ph type="body" idx="1"/>
          </p:nvPr>
        </p:nvSpPr>
        <p:spPr>
          <a:xfrm>
            <a:off x="838200" y="1825625"/>
            <a:ext cx="6857010" cy="4351338"/>
          </a:xfrm>
        </p:spPr>
        <p:txBody>
          <a:bodyPr/>
          <a:lstStyle/>
          <a:p>
            <a:pPr marL="0" indent="0">
              <a:buNone/>
            </a:pPr>
            <a:r>
              <a:rPr lang="en-US" dirty="0"/>
              <a:t>An </a:t>
            </a:r>
            <a:r>
              <a:rPr lang="en-US" b="1" dirty="0"/>
              <a:t>optimal auction</a:t>
            </a:r>
            <a:r>
              <a:rPr lang="en-US" dirty="0"/>
              <a:t> is incentive compatible and revenue-maximizing.</a:t>
            </a:r>
          </a:p>
          <a:p>
            <a:pPr marL="0" indent="0">
              <a:buNone/>
            </a:pPr>
            <a:r>
              <a:rPr lang="en-US" dirty="0"/>
              <a:t>Analytic results are </a:t>
            </a:r>
            <a:r>
              <a:rPr lang="en-US" b="1" dirty="0"/>
              <a:t>very tough </a:t>
            </a:r>
            <a:r>
              <a:rPr lang="en-US" dirty="0"/>
              <a:t>to create:</a:t>
            </a:r>
          </a:p>
          <a:p>
            <a:r>
              <a:rPr lang="en-US" dirty="0"/>
              <a:t>Myerson [1981] resolved for 1 item!</a:t>
            </a:r>
          </a:p>
          <a:p>
            <a:r>
              <a:rPr lang="en-US" dirty="0"/>
              <a:t>Some progress since then, but 2 items &amp; 2 bidders is not fully resolved, still …</a:t>
            </a:r>
          </a:p>
          <a:p>
            <a:pPr marL="0" indent="0">
              <a:buNone/>
            </a:pPr>
            <a:r>
              <a:rPr lang="en-US" dirty="0"/>
              <a:t>Many nice recent works (from Econ, CS, Math, OR/MS, …), typically focus on BNIC instead of DSIC, though …</a:t>
            </a:r>
          </a:p>
          <a:p>
            <a:pPr marL="0" indent="0">
              <a:buNone/>
            </a:pPr>
            <a:endParaRPr lang="en-US" dirty="0"/>
          </a:p>
        </p:txBody>
      </p:sp>
      <p:sp>
        <p:nvSpPr>
          <p:cNvPr id="4" name="Slide Number Placeholder 3">
            <a:extLst>
              <a:ext uri="{FF2B5EF4-FFF2-40B4-BE49-F238E27FC236}">
                <a16:creationId xmlns:a16="http://schemas.microsoft.com/office/drawing/2014/main" id="{B0609E74-1215-054D-9B97-3681E9EB3D1F}"/>
              </a:ext>
            </a:extLst>
          </p:cNvPr>
          <p:cNvSpPr>
            <a:spLocks noGrp="1"/>
          </p:cNvSpPr>
          <p:nvPr>
            <p:ph type="sldNum" sz="quarter" idx="2"/>
          </p:nvPr>
        </p:nvSpPr>
        <p:spPr/>
        <p:txBody>
          <a:bodyPr/>
          <a:lstStyle/>
          <a:p>
            <a:fld id="{86CB4B4D-7CA3-9044-876B-883B54F8677D}" type="slidenum">
              <a:rPr lang="en-US" smtClean="0"/>
              <a:t>8</a:t>
            </a:fld>
            <a:endParaRPr lang="en-US"/>
          </a:p>
        </p:txBody>
      </p:sp>
      <p:sp>
        <p:nvSpPr>
          <p:cNvPr id="7" name="Rounded Rectangle 6">
            <a:extLst>
              <a:ext uri="{FF2B5EF4-FFF2-40B4-BE49-F238E27FC236}">
                <a16:creationId xmlns:a16="http://schemas.microsoft.com/office/drawing/2014/main" id="{AB3F5FD9-8C00-204C-BEE5-230C24793DA2}"/>
              </a:ext>
            </a:extLst>
          </p:cNvPr>
          <p:cNvSpPr/>
          <p:nvPr/>
        </p:nvSpPr>
        <p:spPr>
          <a:xfrm>
            <a:off x="8383978" y="3270244"/>
            <a:ext cx="3146961" cy="282179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Myerson [1981]: DSIC = BNIC revenue, 1 item case</a:t>
            </a:r>
            <a:br>
              <a:rPr lang="en-US" dirty="0"/>
            </a:br>
            <a:endParaRPr lang="en-US" dirty="0"/>
          </a:p>
          <a:p>
            <a:pPr algn="ctr"/>
            <a:r>
              <a:rPr lang="en-US" dirty="0"/>
              <a:t>Yao [2017]: DSIC ≠ BNIC revenue, 2 item case</a:t>
            </a:r>
          </a:p>
          <a:p>
            <a:pPr algn="ctr"/>
            <a:r>
              <a:rPr lang="en-US" dirty="0"/>
              <a:t>&amp;</a:t>
            </a:r>
          </a:p>
          <a:p>
            <a:pPr algn="ctr"/>
            <a:r>
              <a:rPr lang="en-US" dirty="0"/>
              <a:t>Exact formulaic results for 2 items, distribution with support of size 2.</a:t>
            </a:r>
          </a:p>
        </p:txBody>
      </p:sp>
      <p:pic>
        <p:nvPicPr>
          <p:cNvPr id="11" name="Picture 10" descr="Graphical user interface, text, application, email&#10;&#10;Description automatically generated">
            <a:extLst>
              <a:ext uri="{FF2B5EF4-FFF2-40B4-BE49-F238E27FC236}">
                <a16:creationId xmlns:a16="http://schemas.microsoft.com/office/drawing/2014/main" id="{720D2AC0-326E-2447-93EF-33C9217B9EC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20672" y="943603"/>
            <a:ext cx="3673574" cy="1764043"/>
          </a:xfrm>
          <a:prstGeom prst="rect">
            <a:avLst/>
          </a:prstGeom>
        </p:spPr>
      </p:pic>
    </p:spTree>
    <p:extLst>
      <p:ext uri="{BB962C8B-B14F-4D97-AF65-F5344CB8AC3E}">
        <p14:creationId xmlns:p14="http://schemas.microsoft.com/office/powerpoint/2010/main" val="22654232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D809EB-52F2-904E-AD7B-4F4AB483562A}"/>
              </a:ext>
            </a:extLst>
          </p:cNvPr>
          <p:cNvSpPr>
            <a:spLocks noGrp="1"/>
          </p:cNvSpPr>
          <p:nvPr>
            <p:ph type="title"/>
          </p:nvPr>
        </p:nvSpPr>
        <p:spPr/>
        <p:txBody>
          <a:bodyPr/>
          <a:lstStyle/>
          <a:p>
            <a:r>
              <a:rPr lang="en-US" dirty="0"/>
              <a:t>Optimal Auction Design II</a:t>
            </a:r>
          </a:p>
        </p:txBody>
      </p:sp>
      <p:sp>
        <p:nvSpPr>
          <p:cNvPr id="3" name="Text Placeholder 2">
            <a:extLst>
              <a:ext uri="{FF2B5EF4-FFF2-40B4-BE49-F238E27FC236}">
                <a16:creationId xmlns:a16="http://schemas.microsoft.com/office/drawing/2014/main" id="{002100D4-A1D0-7A4E-A962-631B612576C9}"/>
              </a:ext>
            </a:extLst>
          </p:cNvPr>
          <p:cNvSpPr>
            <a:spLocks noGrp="1"/>
          </p:cNvSpPr>
          <p:nvPr>
            <p:ph type="body" idx="1"/>
          </p:nvPr>
        </p:nvSpPr>
        <p:spPr/>
        <p:txBody>
          <a:bodyPr>
            <a:normAutofit/>
          </a:bodyPr>
          <a:lstStyle/>
          <a:p>
            <a:pPr marL="0" indent="0">
              <a:buNone/>
            </a:pPr>
            <a:r>
              <a:rPr lang="en-US" dirty="0"/>
              <a:t>Analytic results are </a:t>
            </a:r>
            <a:r>
              <a:rPr lang="en-US" b="1" dirty="0"/>
              <a:t>very tough </a:t>
            </a:r>
            <a:r>
              <a:rPr lang="en-US" dirty="0"/>
              <a:t>to create.</a:t>
            </a:r>
          </a:p>
          <a:p>
            <a:r>
              <a:rPr lang="en-US" dirty="0"/>
              <a:t>2 item, 1 bidder with additive valuations </a:t>
            </a:r>
            <a:br>
              <a:rPr lang="en-US" dirty="0"/>
            </a:br>
            <a:r>
              <a:rPr lang="en-US" sz="1400" dirty="0"/>
              <a:t>[</a:t>
            </a:r>
            <a:r>
              <a:rPr lang="en-US" sz="1400" dirty="0" err="1"/>
              <a:t>Manelli</a:t>
            </a:r>
            <a:r>
              <a:rPr lang="en-US" sz="1400" dirty="0"/>
              <a:t>-Vincent 2006, </a:t>
            </a:r>
            <a:r>
              <a:rPr lang="en-US" sz="1400" dirty="0" err="1"/>
              <a:t>Giannakopoulos&amp;Koutsoupias</a:t>
            </a:r>
            <a:r>
              <a:rPr lang="en-US" sz="1400" dirty="0"/>
              <a:t> 2015, </a:t>
            </a:r>
            <a:br>
              <a:rPr lang="en-US" sz="1400" dirty="0"/>
            </a:br>
            <a:r>
              <a:rPr lang="en-US" sz="1400" dirty="0" err="1"/>
              <a:t>Haghpanah&amp;Hartline</a:t>
            </a:r>
            <a:r>
              <a:rPr lang="en-US" sz="1400" dirty="0"/>
              <a:t> 2015, Daskalakis+ 2017, ..]</a:t>
            </a:r>
            <a:endParaRPr lang="en-US" dirty="0"/>
          </a:p>
          <a:p>
            <a:r>
              <a:rPr lang="en-US" dirty="0"/>
              <a:t>2 items, unit-demand bidders</a:t>
            </a:r>
            <a:r>
              <a:rPr lang="en-US" sz="1800" dirty="0"/>
              <a:t> </a:t>
            </a:r>
            <a:r>
              <a:rPr lang="en-US" sz="1400" dirty="0"/>
              <a:t>[Pavlov 2011]</a:t>
            </a:r>
            <a:endParaRPr lang="en-US" sz="1800" dirty="0"/>
          </a:p>
          <a:p>
            <a:pPr marL="0" indent="0">
              <a:buNone/>
            </a:pPr>
            <a:r>
              <a:rPr lang="en-US" dirty="0"/>
              <a:t>Something to keep in mind:</a:t>
            </a:r>
          </a:p>
          <a:p>
            <a:r>
              <a:rPr lang="en-US" dirty="0"/>
              <a:t>Not allocating an item </a:t>
            </a:r>
            <a:r>
              <a:rPr lang="en-US" dirty="0">
                <a:sym typeface="Wingdings" pitchFamily="2" charset="2"/>
              </a:rPr>
              <a:t> not okay in social welfare maximization</a:t>
            </a:r>
          </a:p>
          <a:p>
            <a:r>
              <a:rPr lang="en-US" dirty="0">
                <a:sym typeface="Wingdings" pitchFamily="2" charset="2"/>
              </a:rPr>
              <a:t>Not allocating an item  sometimes okay in revenue maximization</a:t>
            </a:r>
          </a:p>
          <a:p>
            <a:pPr marL="0" indent="0">
              <a:buNone/>
            </a:pPr>
            <a:r>
              <a:rPr lang="en-US" dirty="0">
                <a:sym typeface="Wingdings" pitchFamily="2" charset="2"/>
              </a:rPr>
              <a:t>Intuition: you get nothing for selling nothing, but you can “beat second price/VCG” if you do end up selling it</a:t>
            </a:r>
            <a:endParaRPr lang="en-US" dirty="0"/>
          </a:p>
        </p:txBody>
      </p:sp>
      <p:sp>
        <p:nvSpPr>
          <p:cNvPr id="4" name="Slide Number Placeholder 3">
            <a:extLst>
              <a:ext uri="{FF2B5EF4-FFF2-40B4-BE49-F238E27FC236}">
                <a16:creationId xmlns:a16="http://schemas.microsoft.com/office/drawing/2014/main" id="{7A280CCC-1D0B-6E41-906F-A39AA4BFD009}"/>
              </a:ext>
            </a:extLst>
          </p:cNvPr>
          <p:cNvSpPr>
            <a:spLocks noGrp="1"/>
          </p:cNvSpPr>
          <p:nvPr>
            <p:ph type="sldNum" sz="quarter" idx="2"/>
          </p:nvPr>
        </p:nvSpPr>
        <p:spPr/>
        <p:txBody>
          <a:bodyPr/>
          <a:lstStyle/>
          <a:p>
            <a:fld id="{86CB4B4D-7CA3-9044-876B-883B54F8677D}" type="slidenum">
              <a:rPr lang="en-US" smtClean="0"/>
              <a:t>9</a:t>
            </a:fld>
            <a:endParaRPr lang="en-US"/>
          </a:p>
        </p:txBody>
      </p:sp>
      <p:pic>
        <p:nvPicPr>
          <p:cNvPr id="7" name="Picture 6" descr="Text&#10;&#10;Description automatically generated">
            <a:extLst>
              <a:ext uri="{FF2B5EF4-FFF2-40B4-BE49-F238E27FC236}">
                <a16:creationId xmlns:a16="http://schemas.microsoft.com/office/drawing/2014/main" id="{2F13249E-CFA0-1643-BFC5-EB2BBBFB39F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319515" y="365125"/>
            <a:ext cx="3325370" cy="1483627"/>
          </a:xfrm>
          <a:prstGeom prst="rect">
            <a:avLst/>
          </a:prstGeom>
        </p:spPr>
      </p:pic>
      <p:pic>
        <p:nvPicPr>
          <p:cNvPr id="9" name="Picture 8" descr="Diagram&#10;&#10;Description automatically generated">
            <a:extLst>
              <a:ext uri="{FF2B5EF4-FFF2-40B4-BE49-F238E27FC236}">
                <a16:creationId xmlns:a16="http://schemas.microsoft.com/office/drawing/2014/main" id="{7E8E1434-8D10-634C-9634-B16BD38DA39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557226" y="2028139"/>
            <a:ext cx="2849947" cy="2192799"/>
          </a:xfrm>
          <a:prstGeom prst="rect">
            <a:avLst/>
          </a:prstGeom>
        </p:spPr>
      </p:pic>
    </p:spTree>
    <p:extLst>
      <p:ext uri="{BB962C8B-B14F-4D97-AF65-F5344CB8AC3E}">
        <p14:creationId xmlns:p14="http://schemas.microsoft.com/office/powerpoint/2010/main" val="4248809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6163</TotalTime>
  <Words>4867</Words>
  <Application>Microsoft Macintosh PowerPoint</Application>
  <PresentationFormat>Widescreen</PresentationFormat>
  <Paragraphs>419</Paragraphs>
  <Slides>43</Slides>
  <Notes>26</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Calibri</vt:lpstr>
      <vt:lpstr>Cambria Math</vt:lpstr>
      <vt:lpstr>Courier New</vt:lpstr>
      <vt:lpstr>Franklin Gothic Book</vt:lpstr>
      <vt:lpstr>Franklin Gothic Medium</vt:lpstr>
      <vt:lpstr>Helvetica</vt:lpstr>
      <vt:lpstr>Helvetica Neue</vt:lpstr>
      <vt:lpstr>Helvetica Neue Medium</vt:lpstr>
      <vt:lpstr>Office Theme</vt:lpstr>
      <vt:lpstr>Advances in Deep Learning for Auction Design: Fairness, Robustness, and Expressiveness</vt:lpstr>
      <vt:lpstr>PowerPoint Presentation</vt:lpstr>
      <vt:lpstr>Market Design*</vt:lpstr>
      <vt:lpstr>Market Auction Design*</vt:lpstr>
      <vt:lpstr>Auction Model*</vt:lpstr>
      <vt:lpstr>Mechanism Design &amp; Equilibrium Behavior</vt:lpstr>
      <vt:lpstr>Desirable Properties of Auctions</vt:lpstr>
      <vt:lpstr>Optimal Auction Design I</vt:lpstr>
      <vt:lpstr>Optimal Auction Design II</vt:lpstr>
      <vt:lpstr>What If There Are Multiple Items and More Than 1 Bidder …?</vt:lpstr>
      <vt:lpstr>Recall: Auction Model*</vt:lpstr>
      <vt:lpstr>Differentiable Economics</vt:lpstr>
      <vt:lpstr>RegretNet (and other, similar networks)</vt:lpstr>
      <vt:lpstr>Estimating Regret</vt:lpstr>
      <vt:lpstr>Learning Procedure</vt:lpstr>
      <vt:lpstr>Successful Results</vt:lpstr>
      <vt:lpstr>Successful Results</vt:lpstr>
      <vt:lpstr>New Takes on Differentiable Economics</vt:lpstr>
      <vt:lpstr>ProportionNet</vt:lpstr>
      <vt:lpstr>Unfairness in Advertising</vt:lpstr>
      <vt:lpstr>A Specific Application of Auction Design</vt:lpstr>
      <vt:lpstr>Our Definition of Fairness</vt:lpstr>
      <vt:lpstr>ProportionNet’s Loss Function</vt:lpstr>
      <vt:lpstr>Sample Results</vt:lpstr>
      <vt:lpstr>ProportionNet: Discussion</vt:lpstr>
      <vt:lpstr>Certifying Strategyproof Auction Networks</vt:lpstr>
      <vt:lpstr>Limitation of RegretNet (&amp; ProportonNet)</vt:lpstr>
      <vt:lpstr>ILP for Neural Networks</vt:lpstr>
      <vt:lpstr>Challenge: Allocation Constraints</vt:lpstr>
      <vt:lpstr>Challenge: Individual Rationality</vt:lpstr>
      <vt:lpstr>Experimental Results: Certifying RegretNet</vt:lpstr>
      <vt:lpstr>Certifying Auction Networks: Discussion</vt:lpstr>
      <vt:lpstr>Learning Revenue-Maximizing Auctions With Differentiable Matching</vt:lpstr>
      <vt:lpstr>RegretNet: Feasible Allocation via Softmax</vt:lpstr>
      <vt:lpstr>Feasible Allocation via Matching LP?</vt:lpstr>
      <vt:lpstr>Training</vt:lpstr>
      <vt:lpstr>Sample Results</vt:lpstr>
      <vt:lpstr>Future Work</vt:lpstr>
      <vt:lpstr>Learning Human Preferences</vt:lpstr>
      <vt:lpstr> Proving Optimality Via Optimal Transport</vt:lpstr>
      <vt:lpstr>Distributionally Robust Auction Learning</vt:lpstr>
      <vt:lpstr>Conclusions &amp; Final Thoughts</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Advances in Deep Learning for Auction Design: Fairness, Robustness, and Expressiveness</dc:title>
  <dc:creator>John Paul Dickerson</dc:creator>
  <cp:lastModifiedBy>Michael Jeremiah Curry</cp:lastModifiedBy>
  <cp:revision>108</cp:revision>
  <dcterms:created xsi:type="dcterms:W3CDTF">2021-03-08T15:12:53Z</dcterms:created>
  <dcterms:modified xsi:type="dcterms:W3CDTF">2021-05-03T23:55:41Z</dcterms:modified>
</cp:coreProperties>
</file>